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sldIdLst>
    <p:sldId id="256" r:id="rId4"/>
    <p:sldId id="257" r:id="rId5"/>
    <p:sldId id="258" r:id="rId6"/>
    <p:sldId id="259" r:id="rId7"/>
    <p:sldId id="260" r:id="rId8"/>
    <p:sldId id="262" r:id="rId9"/>
    <p:sldId id="263" r:id="rId10"/>
  </p:sldIdLst>
  <p:sldSz cx="9144000" cy="6858000" type="screen4x3"/>
  <p:notesSz cx="6794500" cy="9931400"/>
  <p:defaultTextStyle>
    <a:defPPr>
      <a:defRPr lang="sl-SI"/>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9100"/>
    <a:srgbClr val="7A6A58"/>
    <a:srgbClr val="8CC63F"/>
    <a:srgbClr val="E5132F"/>
    <a:srgbClr val="0D67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453"/>
    <p:restoredTop sz="94677"/>
  </p:normalViewPr>
  <p:slideViewPr>
    <p:cSldViewPr showGuides="1">
      <p:cViewPr varScale="1">
        <p:scale>
          <a:sx n="84" d="100"/>
          <a:sy n="84" d="100"/>
        </p:scale>
        <p:origin x="1656" y="4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122" name="Rectangle 2"/>
          <p:cNvSpPr>
            <a:spLocks noGrp="1" noChangeArrowheads="1"/>
          </p:cNvSpPr>
          <p:nvPr>
            <p:ph type="ctrTitle" hasCustomPrompt="1"/>
          </p:nvPr>
        </p:nvSpPr>
        <p:spPr>
          <a:xfrm>
            <a:off x="685800" y="2130425"/>
            <a:ext cx="7772400" cy="1470025"/>
          </a:xfrm>
        </p:spPr>
        <p:txBody>
          <a:bodyPr/>
          <a:lstStyle>
            <a:lvl1pPr>
              <a:defRPr>
                <a:solidFill>
                  <a:srgbClr val="F29100"/>
                </a:solidFill>
              </a:defRPr>
            </a:lvl1pPr>
          </a:lstStyle>
          <a:p>
            <a:pPr lvl="0"/>
            <a:r>
              <a:rPr lang="sl-SI" altLang="en-US" noProof="0" dirty="0"/>
              <a:t>Kliknite, če želite urediti slog naslova matrice</a:t>
            </a:r>
          </a:p>
        </p:txBody>
      </p:sp>
      <p:sp>
        <p:nvSpPr>
          <p:cNvPr id="5123"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bg2"/>
                </a:solidFill>
              </a:defRPr>
            </a:lvl1pPr>
          </a:lstStyle>
          <a:p>
            <a:pPr lvl="0"/>
            <a:r>
              <a:rPr lang="sl-SI" altLang="en-US" noProof="0"/>
              <a:t>Kliknite, če želite urediti slog podnaslova matrice</a:t>
            </a:r>
          </a:p>
        </p:txBody>
      </p:sp>
      <p:sp>
        <p:nvSpPr>
          <p:cNvPr id="4" name="Rectangle 4">
            <a:extLst>
              <a:ext uri="{FF2B5EF4-FFF2-40B4-BE49-F238E27FC236}">
                <a16:creationId xmlns:a16="http://schemas.microsoft.com/office/drawing/2014/main" id="{5AA0EDE7-6C5F-CC40-9036-8D94807144E1}"/>
              </a:ext>
            </a:extLst>
          </p:cNvPr>
          <p:cNvSpPr>
            <a:spLocks noGrp="1" noChangeArrowheads="1"/>
          </p:cNvSpPr>
          <p:nvPr>
            <p:ph type="dt" sz="half" idx="10"/>
          </p:nvPr>
        </p:nvSpPr>
        <p:spPr>
          <a:xfrm>
            <a:off x="457200" y="6245225"/>
            <a:ext cx="2133600" cy="476250"/>
          </a:xfrm>
        </p:spPr>
        <p:txBody>
          <a:bodyPr/>
          <a:lstStyle>
            <a:lvl1pPr>
              <a:defRPr/>
            </a:lvl1pPr>
          </a:lstStyle>
          <a:p>
            <a:pPr>
              <a:defRPr/>
            </a:pPr>
            <a:endParaRPr lang="sl-SI" altLang="en-US"/>
          </a:p>
        </p:txBody>
      </p:sp>
      <p:sp>
        <p:nvSpPr>
          <p:cNvPr id="5" name="Rectangle 5">
            <a:extLst>
              <a:ext uri="{FF2B5EF4-FFF2-40B4-BE49-F238E27FC236}">
                <a16:creationId xmlns:a16="http://schemas.microsoft.com/office/drawing/2014/main" id="{B3A23614-0D8E-364E-BFF5-DD01384F7DD6}"/>
              </a:ext>
            </a:extLst>
          </p:cNvPr>
          <p:cNvSpPr>
            <a:spLocks noGrp="1" noChangeArrowheads="1"/>
          </p:cNvSpPr>
          <p:nvPr>
            <p:ph type="ftr" sz="quarter" idx="11"/>
          </p:nvPr>
        </p:nvSpPr>
        <p:spPr/>
        <p:txBody>
          <a:bodyPr/>
          <a:lstStyle>
            <a:lvl1pPr>
              <a:defRPr/>
            </a:lvl1pPr>
          </a:lstStyle>
          <a:p>
            <a:pPr>
              <a:defRPr/>
            </a:pPr>
            <a:endParaRPr lang="sl-SI" altLang="en-US"/>
          </a:p>
        </p:txBody>
      </p:sp>
      <p:sp>
        <p:nvSpPr>
          <p:cNvPr id="6" name="Rectangle 6">
            <a:extLst>
              <a:ext uri="{FF2B5EF4-FFF2-40B4-BE49-F238E27FC236}">
                <a16:creationId xmlns:a16="http://schemas.microsoft.com/office/drawing/2014/main" id="{A5927EED-4322-1D4C-A62D-9E12FDE12B92}"/>
              </a:ext>
            </a:extLst>
          </p:cNvPr>
          <p:cNvSpPr>
            <a:spLocks noGrp="1" noChangeArrowheads="1"/>
          </p:cNvSpPr>
          <p:nvPr>
            <p:ph type="sldNum" sz="quarter" idx="12"/>
          </p:nvPr>
        </p:nvSpPr>
        <p:spPr/>
        <p:txBody>
          <a:bodyPr/>
          <a:lstStyle>
            <a:lvl1pPr>
              <a:defRPr/>
            </a:lvl1pPr>
          </a:lstStyle>
          <a:p>
            <a:pPr>
              <a:defRPr/>
            </a:pPr>
            <a:fld id="{CD6D33F2-59FE-C040-B979-707CC9175938}" type="slidenum">
              <a:rPr lang="sl-SI" altLang="en-US"/>
              <a:pPr>
                <a:defRPr/>
              </a:pPr>
              <a:t>‹#›</a:t>
            </a:fld>
            <a:endParaRPr lang="sl-SI" altLang="en-US"/>
          </a:p>
        </p:txBody>
      </p:sp>
    </p:spTree>
    <p:extLst>
      <p:ext uri="{BB962C8B-B14F-4D97-AF65-F5344CB8AC3E}">
        <p14:creationId xmlns:p14="http://schemas.microsoft.com/office/powerpoint/2010/main" val="171856230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a:extLst>
              <a:ext uri="{FF2B5EF4-FFF2-40B4-BE49-F238E27FC236}">
                <a16:creationId xmlns:a16="http://schemas.microsoft.com/office/drawing/2014/main" id="{73534B56-F730-044F-B405-D7B044968CF7}"/>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5" name="Rectangle 5">
            <a:extLst>
              <a:ext uri="{FF2B5EF4-FFF2-40B4-BE49-F238E27FC236}">
                <a16:creationId xmlns:a16="http://schemas.microsoft.com/office/drawing/2014/main" id="{80948AE0-6ED3-814B-8F59-911B59262646}"/>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a:extLst>
              <a:ext uri="{FF2B5EF4-FFF2-40B4-BE49-F238E27FC236}">
                <a16:creationId xmlns:a16="http://schemas.microsoft.com/office/drawing/2014/main" id="{7B8BA54A-579D-554B-B294-504BAD73A8D9}"/>
              </a:ext>
            </a:extLst>
          </p:cNvPr>
          <p:cNvSpPr>
            <a:spLocks noGrp="1" noChangeArrowheads="1"/>
          </p:cNvSpPr>
          <p:nvPr>
            <p:ph type="sldNum" sz="quarter" idx="12"/>
          </p:nvPr>
        </p:nvSpPr>
        <p:spPr>
          <a:ln/>
        </p:spPr>
        <p:txBody>
          <a:bodyPr/>
          <a:lstStyle>
            <a:lvl1pPr>
              <a:defRPr/>
            </a:lvl1pPr>
          </a:lstStyle>
          <a:p>
            <a:pPr>
              <a:defRPr/>
            </a:pPr>
            <a:fld id="{DD45F822-0973-F44E-80D8-4FA123E5A0CF}" type="slidenum">
              <a:rPr lang="sl-SI" altLang="en-US"/>
              <a:pPr>
                <a:defRPr/>
              </a:pPr>
              <a:t>‹#›</a:t>
            </a:fld>
            <a:endParaRPr lang="sl-SI" altLang="en-US"/>
          </a:p>
        </p:txBody>
      </p:sp>
    </p:spTree>
    <p:extLst>
      <p:ext uri="{BB962C8B-B14F-4D97-AF65-F5344CB8AC3E}">
        <p14:creationId xmlns:p14="http://schemas.microsoft.com/office/powerpoint/2010/main" val="239420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6425" y="274638"/>
            <a:ext cx="1730375"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1763713" y="274638"/>
            <a:ext cx="5040312"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a:extLst>
              <a:ext uri="{FF2B5EF4-FFF2-40B4-BE49-F238E27FC236}">
                <a16:creationId xmlns:a16="http://schemas.microsoft.com/office/drawing/2014/main" id="{8B0D6FB4-5044-F54B-9230-C4E4AD120E23}"/>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5" name="Rectangle 5">
            <a:extLst>
              <a:ext uri="{FF2B5EF4-FFF2-40B4-BE49-F238E27FC236}">
                <a16:creationId xmlns:a16="http://schemas.microsoft.com/office/drawing/2014/main" id="{FE5E92A6-1446-7942-A3FD-BED2B3A17620}"/>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a:extLst>
              <a:ext uri="{FF2B5EF4-FFF2-40B4-BE49-F238E27FC236}">
                <a16:creationId xmlns:a16="http://schemas.microsoft.com/office/drawing/2014/main" id="{828B34D9-F397-5B48-8E92-4F1BFFE256A4}"/>
              </a:ext>
            </a:extLst>
          </p:cNvPr>
          <p:cNvSpPr>
            <a:spLocks noGrp="1" noChangeArrowheads="1"/>
          </p:cNvSpPr>
          <p:nvPr>
            <p:ph type="sldNum" sz="quarter" idx="12"/>
          </p:nvPr>
        </p:nvSpPr>
        <p:spPr>
          <a:ln/>
        </p:spPr>
        <p:txBody>
          <a:bodyPr/>
          <a:lstStyle>
            <a:lvl1pPr>
              <a:defRPr/>
            </a:lvl1pPr>
          </a:lstStyle>
          <a:p>
            <a:pPr>
              <a:defRPr/>
            </a:pPr>
            <a:fld id="{E15715B6-732F-9A4A-BCDB-166737DD0331}" type="slidenum">
              <a:rPr lang="sl-SI" altLang="en-US"/>
              <a:pPr>
                <a:defRPr/>
              </a:pPr>
              <a:t>‹#›</a:t>
            </a:fld>
            <a:endParaRPr lang="sl-SI" altLang="en-US"/>
          </a:p>
        </p:txBody>
      </p:sp>
    </p:spTree>
    <p:extLst>
      <p:ext uri="{BB962C8B-B14F-4D97-AF65-F5344CB8AC3E}">
        <p14:creationId xmlns:p14="http://schemas.microsoft.com/office/powerpoint/2010/main" val="1522386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a:extLst>
              <a:ext uri="{FF2B5EF4-FFF2-40B4-BE49-F238E27FC236}">
                <a16:creationId xmlns:a16="http://schemas.microsoft.com/office/drawing/2014/main" id="{A5FD7703-08C2-2C4D-9F09-C2BC86843CAF}"/>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5" name="Rectangle 5">
            <a:extLst>
              <a:ext uri="{FF2B5EF4-FFF2-40B4-BE49-F238E27FC236}">
                <a16:creationId xmlns:a16="http://schemas.microsoft.com/office/drawing/2014/main" id="{86007E38-35B2-0E44-B798-8BD4C6899FC8}"/>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6" name="Rectangle 6">
            <a:extLst>
              <a:ext uri="{FF2B5EF4-FFF2-40B4-BE49-F238E27FC236}">
                <a16:creationId xmlns:a16="http://schemas.microsoft.com/office/drawing/2014/main" id="{FAA0D911-7154-9C4E-BC51-A93F2225A2A5}"/>
              </a:ext>
            </a:extLst>
          </p:cNvPr>
          <p:cNvSpPr>
            <a:spLocks noGrp="1" noChangeArrowheads="1"/>
          </p:cNvSpPr>
          <p:nvPr>
            <p:ph type="sldNum" sz="quarter" idx="12"/>
          </p:nvPr>
        </p:nvSpPr>
        <p:spPr>
          <a:ln/>
        </p:spPr>
        <p:txBody>
          <a:bodyPr/>
          <a:lstStyle>
            <a:lvl1pPr>
              <a:defRPr/>
            </a:lvl1pPr>
          </a:lstStyle>
          <a:p>
            <a:pPr>
              <a:defRPr/>
            </a:pPr>
            <a:fld id="{A249ADFD-3020-B54E-BC45-85E11592CF48}" type="slidenum">
              <a:rPr lang="sl-SI" altLang="en-US"/>
              <a:pPr>
                <a:defRPr/>
              </a:pPr>
              <a:t>‹#›</a:t>
            </a:fld>
            <a:endParaRPr lang="sl-SI" altLang="en-US"/>
          </a:p>
        </p:txBody>
      </p:sp>
    </p:spTree>
    <p:extLst>
      <p:ext uri="{BB962C8B-B14F-4D97-AF65-F5344CB8AC3E}">
        <p14:creationId xmlns:p14="http://schemas.microsoft.com/office/powerpoint/2010/main" val="2191452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sl-SI"/>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B7675BA6-3727-5646-ACB6-227C8E443B47}"/>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5" name="Rectangle 5">
            <a:extLst>
              <a:ext uri="{FF2B5EF4-FFF2-40B4-BE49-F238E27FC236}">
                <a16:creationId xmlns:a16="http://schemas.microsoft.com/office/drawing/2014/main" id="{8372A3FD-DBFE-3D4A-A4DE-34322D2810D1}"/>
              </a:ext>
            </a:extLst>
          </p:cNvPr>
          <p:cNvSpPr>
            <a:spLocks noGrp="1" noChangeArrowheads="1"/>
          </p:cNvSpPr>
          <p:nvPr>
            <p:ph type="ftr" sz="quarter" idx="11"/>
          </p:nvPr>
        </p:nvSpPr>
        <p:spPr>
          <a:ln/>
        </p:spPr>
        <p:txBody>
          <a:bodyPr/>
          <a:lstStyle>
            <a:lvl1pPr>
              <a:defRPr/>
            </a:lvl1pPr>
          </a:lstStyle>
          <a:p>
            <a:pPr>
              <a:defRPr/>
            </a:pPr>
            <a:endParaRPr lang="sl-SI" altLang="en-US" dirty="0"/>
          </a:p>
        </p:txBody>
      </p:sp>
      <p:sp>
        <p:nvSpPr>
          <p:cNvPr id="6" name="Rectangle 6">
            <a:extLst>
              <a:ext uri="{FF2B5EF4-FFF2-40B4-BE49-F238E27FC236}">
                <a16:creationId xmlns:a16="http://schemas.microsoft.com/office/drawing/2014/main" id="{8DAF8703-716F-B347-9CA0-2E78BF4DAC70}"/>
              </a:ext>
            </a:extLst>
          </p:cNvPr>
          <p:cNvSpPr>
            <a:spLocks noGrp="1" noChangeArrowheads="1"/>
          </p:cNvSpPr>
          <p:nvPr>
            <p:ph type="sldNum" sz="quarter" idx="12"/>
          </p:nvPr>
        </p:nvSpPr>
        <p:spPr>
          <a:ln/>
        </p:spPr>
        <p:txBody>
          <a:bodyPr/>
          <a:lstStyle>
            <a:lvl1pPr>
              <a:defRPr/>
            </a:lvl1pPr>
          </a:lstStyle>
          <a:p>
            <a:pPr>
              <a:defRPr/>
            </a:pPr>
            <a:fld id="{153F44EC-0D02-9E4D-A99B-10877368265C}" type="slidenum">
              <a:rPr lang="sl-SI" altLang="en-US"/>
              <a:pPr>
                <a:defRPr/>
              </a:pPr>
              <a:t>‹#›</a:t>
            </a:fld>
            <a:endParaRPr lang="sl-SI" altLang="en-US"/>
          </a:p>
        </p:txBody>
      </p:sp>
    </p:spTree>
    <p:extLst>
      <p:ext uri="{BB962C8B-B14F-4D97-AF65-F5344CB8AC3E}">
        <p14:creationId xmlns:p14="http://schemas.microsoft.com/office/powerpoint/2010/main" val="150614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1763713" y="1600200"/>
            <a:ext cx="338455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5300663" y="1600200"/>
            <a:ext cx="3386137"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a:extLst>
              <a:ext uri="{FF2B5EF4-FFF2-40B4-BE49-F238E27FC236}">
                <a16:creationId xmlns:a16="http://schemas.microsoft.com/office/drawing/2014/main" id="{2C930422-3EC8-B846-9553-ACA7C5CA6BED}"/>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6" name="Rectangle 5">
            <a:extLst>
              <a:ext uri="{FF2B5EF4-FFF2-40B4-BE49-F238E27FC236}">
                <a16:creationId xmlns:a16="http://schemas.microsoft.com/office/drawing/2014/main" id="{E9095E41-1123-6641-8401-D899F844E53A}"/>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a:extLst>
              <a:ext uri="{FF2B5EF4-FFF2-40B4-BE49-F238E27FC236}">
                <a16:creationId xmlns:a16="http://schemas.microsoft.com/office/drawing/2014/main" id="{89562396-9C84-7549-9A20-7130A280F0D1}"/>
              </a:ext>
            </a:extLst>
          </p:cNvPr>
          <p:cNvSpPr>
            <a:spLocks noGrp="1" noChangeArrowheads="1"/>
          </p:cNvSpPr>
          <p:nvPr>
            <p:ph type="sldNum" sz="quarter" idx="12"/>
          </p:nvPr>
        </p:nvSpPr>
        <p:spPr>
          <a:ln/>
        </p:spPr>
        <p:txBody>
          <a:bodyPr/>
          <a:lstStyle>
            <a:lvl1pPr>
              <a:defRPr/>
            </a:lvl1pPr>
          </a:lstStyle>
          <a:p>
            <a:pPr>
              <a:defRPr/>
            </a:pPr>
            <a:fld id="{7366A82B-1706-704D-8BDE-83994781F267}" type="slidenum">
              <a:rPr lang="sl-SI" altLang="en-US"/>
              <a:pPr>
                <a:defRPr/>
              </a:pPr>
              <a:t>‹#›</a:t>
            </a:fld>
            <a:endParaRPr lang="sl-SI" altLang="en-US"/>
          </a:p>
        </p:txBody>
      </p:sp>
    </p:spTree>
    <p:extLst>
      <p:ext uri="{BB962C8B-B14F-4D97-AF65-F5344CB8AC3E}">
        <p14:creationId xmlns:p14="http://schemas.microsoft.com/office/powerpoint/2010/main" val="198023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sl-SI"/>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a:extLst>
              <a:ext uri="{FF2B5EF4-FFF2-40B4-BE49-F238E27FC236}">
                <a16:creationId xmlns:a16="http://schemas.microsoft.com/office/drawing/2014/main" id="{0FB66594-B468-A645-BE5D-D0215457EE09}"/>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8" name="Rectangle 5">
            <a:extLst>
              <a:ext uri="{FF2B5EF4-FFF2-40B4-BE49-F238E27FC236}">
                <a16:creationId xmlns:a16="http://schemas.microsoft.com/office/drawing/2014/main" id="{ADEF81BD-D4B7-9344-B8A8-622EED8AD160}"/>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9" name="Rectangle 6">
            <a:extLst>
              <a:ext uri="{FF2B5EF4-FFF2-40B4-BE49-F238E27FC236}">
                <a16:creationId xmlns:a16="http://schemas.microsoft.com/office/drawing/2014/main" id="{D63A2EDE-BAD1-DD48-BAAE-15A0CC1E1074}"/>
              </a:ext>
            </a:extLst>
          </p:cNvPr>
          <p:cNvSpPr>
            <a:spLocks noGrp="1" noChangeArrowheads="1"/>
          </p:cNvSpPr>
          <p:nvPr>
            <p:ph type="sldNum" sz="quarter" idx="12"/>
          </p:nvPr>
        </p:nvSpPr>
        <p:spPr>
          <a:ln/>
        </p:spPr>
        <p:txBody>
          <a:bodyPr/>
          <a:lstStyle>
            <a:lvl1pPr>
              <a:defRPr/>
            </a:lvl1pPr>
          </a:lstStyle>
          <a:p>
            <a:pPr>
              <a:defRPr/>
            </a:pPr>
            <a:fld id="{E35F3C3A-5BAE-8246-BC32-5E8EEAD5C19B}" type="slidenum">
              <a:rPr lang="sl-SI" altLang="en-US"/>
              <a:pPr>
                <a:defRPr/>
              </a:pPr>
              <a:t>‹#›</a:t>
            </a:fld>
            <a:endParaRPr lang="sl-SI" altLang="en-US"/>
          </a:p>
        </p:txBody>
      </p:sp>
    </p:spTree>
    <p:extLst>
      <p:ext uri="{BB962C8B-B14F-4D97-AF65-F5344CB8AC3E}">
        <p14:creationId xmlns:p14="http://schemas.microsoft.com/office/powerpoint/2010/main" val="118236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a:extLst>
              <a:ext uri="{FF2B5EF4-FFF2-40B4-BE49-F238E27FC236}">
                <a16:creationId xmlns:a16="http://schemas.microsoft.com/office/drawing/2014/main" id="{6BB07284-A1BB-9543-9929-2D1CE9C5F11B}"/>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4" name="Rectangle 5">
            <a:extLst>
              <a:ext uri="{FF2B5EF4-FFF2-40B4-BE49-F238E27FC236}">
                <a16:creationId xmlns:a16="http://schemas.microsoft.com/office/drawing/2014/main" id="{C365D3AD-BE14-7246-BA2E-CC87CE892298}"/>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5" name="Rectangle 6">
            <a:extLst>
              <a:ext uri="{FF2B5EF4-FFF2-40B4-BE49-F238E27FC236}">
                <a16:creationId xmlns:a16="http://schemas.microsoft.com/office/drawing/2014/main" id="{7AB98B7A-9CF6-214A-A66D-90507187EE1E}"/>
              </a:ext>
            </a:extLst>
          </p:cNvPr>
          <p:cNvSpPr>
            <a:spLocks noGrp="1" noChangeArrowheads="1"/>
          </p:cNvSpPr>
          <p:nvPr>
            <p:ph type="sldNum" sz="quarter" idx="12"/>
          </p:nvPr>
        </p:nvSpPr>
        <p:spPr>
          <a:ln/>
        </p:spPr>
        <p:txBody>
          <a:bodyPr/>
          <a:lstStyle>
            <a:lvl1pPr>
              <a:defRPr/>
            </a:lvl1pPr>
          </a:lstStyle>
          <a:p>
            <a:pPr>
              <a:defRPr/>
            </a:pPr>
            <a:fld id="{09492222-D78A-AA4B-A3C9-EE1D41DB0B7D}" type="slidenum">
              <a:rPr lang="sl-SI" altLang="en-US"/>
              <a:pPr>
                <a:defRPr/>
              </a:pPr>
              <a:t>‹#›</a:t>
            </a:fld>
            <a:endParaRPr lang="sl-SI" altLang="en-US"/>
          </a:p>
        </p:txBody>
      </p:sp>
    </p:spTree>
    <p:extLst>
      <p:ext uri="{BB962C8B-B14F-4D97-AF65-F5344CB8AC3E}">
        <p14:creationId xmlns:p14="http://schemas.microsoft.com/office/powerpoint/2010/main" val="21365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492D85F-51E4-B04A-83DD-43F04BA719D7}"/>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3" name="Rectangle 5">
            <a:extLst>
              <a:ext uri="{FF2B5EF4-FFF2-40B4-BE49-F238E27FC236}">
                <a16:creationId xmlns:a16="http://schemas.microsoft.com/office/drawing/2014/main" id="{8C4053CC-E945-7F4A-9B17-623D4DFB7BE2}"/>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4" name="Rectangle 6">
            <a:extLst>
              <a:ext uri="{FF2B5EF4-FFF2-40B4-BE49-F238E27FC236}">
                <a16:creationId xmlns:a16="http://schemas.microsoft.com/office/drawing/2014/main" id="{42C629D9-1C3C-8646-A11E-70ABD954351C}"/>
              </a:ext>
            </a:extLst>
          </p:cNvPr>
          <p:cNvSpPr>
            <a:spLocks noGrp="1" noChangeArrowheads="1"/>
          </p:cNvSpPr>
          <p:nvPr>
            <p:ph type="sldNum" sz="quarter" idx="12"/>
          </p:nvPr>
        </p:nvSpPr>
        <p:spPr>
          <a:ln/>
        </p:spPr>
        <p:txBody>
          <a:bodyPr/>
          <a:lstStyle>
            <a:lvl1pPr>
              <a:defRPr/>
            </a:lvl1pPr>
          </a:lstStyle>
          <a:p>
            <a:pPr>
              <a:defRPr/>
            </a:pPr>
            <a:fld id="{8BA968A2-E860-CB41-81C3-D2FBB48E15D8}" type="slidenum">
              <a:rPr lang="sl-SI" altLang="en-US"/>
              <a:pPr>
                <a:defRPr/>
              </a:pPr>
              <a:t>‹#›</a:t>
            </a:fld>
            <a:endParaRPr lang="sl-SI" altLang="en-US"/>
          </a:p>
        </p:txBody>
      </p:sp>
    </p:spTree>
    <p:extLst>
      <p:ext uri="{BB962C8B-B14F-4D97-AF65-F5344CB8AC3E}">
        <p14:creationId xmlns:p14="http://schemas.microsoft.com/office/powerpoint/2010/main" val="1363368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8C75DCEA-E399-3A4C-B764-F0DD20701624}"/>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6" name="Rectangle 5">
            <a:extLst>
              <a:ext uri="{FF2B5EF4-FFF2-40B4-BE49-F238E27FC236}">
                <a16:creationId xmlns:a16="http://schemas.microsoft.com/office/drawing/2014/main" id="{3F374387-4E2B-1648-BDC6-9489CECD5217}"/>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a:extLst>
              <a:ext uri="{FF2B5EF4-FFF2-40B4-BE49-F238E27FC236}">
                <a16:creationId xmlns:a16="http://schemas.microsoft.com/office/drawing/2014/main" id="{F0811655-0D87-3644-9DCE-687D26675960}"/>
              </a:ext>
            </a:extLst>
          </p:cNvPr>
          <p:cNvSpPr>
            <a:spLocks noGrp="1" noChangeArrowheads="1"/>
          </p:cNvSpPr>
          <p:nvPr>
            <p:ph type="sldNum" sz="quarter" idx="12"/>
          </p:nvPr>
        </p:nvSpPr>
        <p:spPr>
          <a:ln/>
        </p:spPr>
        <p:txBody>
          <a:bodyPr/>
          <a:lstStyle>
            <a:lvl1pPr>
              <a:defRPr/>
            </a:lvl1pPr>
          </a:lstStyle>
          <a:p>
            <a:pPr>
              <a:defRPr/>
            </a:pPr>
            <a:fld id="{7A6BD5C3-F62E-124B-8786-7B3D25A9B9BC}" type="slidenum">
              <a:rPr lang="sl-SI" altLang="en-US"/>
              <a:pPr>
                <a:defRPr/>
              </a:pPr>
              <a:t>‹#›</a:t>
            </a:fld>
            <a:endParaRPr lang="sl-SI" altLang="en-US"/>
          </a:p>
        </p:txBody>
      </p:sp>
    </p:spTree>
    <p:extLst>
      <p:ext uri="{BB962C8B-B14F-4D97-AF65-F5344CB8AC3E}">
        <p14:creationId xmlns:p14="http://schemas.microsoft.com/office/powerpoint/2010/main" val="1782336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sl-SI"/>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8DF4737-AA1C-804D-B784-E56264F3943E}"/>
              </a:ext>
            </a:extLst>
          </p:cNvPr>
          <p:cNvSpPr>
            <a:spLocks noGrp="1" noChangeArrowheads="1"/>
          </p:cNvSpPr>
          <p:nvPr>
            <p:ph type="dt" sz="half" idx="10"/>
          </p:nvPr>
        </p:nvSpPr>
        <p:spPr>
          <a:ln/>
        </p:spPr>
        <p:txBody>
          <a:bodyPr/>
          <a:lstStyle>
            <a:lvl1pPr>
              <a:defRPr/>
            </a:lvl1pPr>
          </a:lstStyle>
          <a:p>
            <a:pPr>
              <a:defRPr/>
            </a:pPr>
            <a:endParaRPr lang="sl-SI" altLang="en-US"/>
          </a:p>
        </p:txBody>
      </p:sp>
      <p:sp>
        <p:nvSpPr>
          <p:cNvPr id="6" name="Rectangle 5">
            <a:extLst>
              <a:ext uri="{FF2B5EF4-FFF2-40B4-BE49-F238E27FC236}">
                <a16:creationId xmlns:a16="http://schemas.microsoft.com/office/drawing/2014/main" id="{E534232A-23C7-E848-9FBB-CDFC6F03D310}"/>
              </a:ext>
            </a:extLst>
          </p:cNvPr>
          <p:cNvSpPr>
            <a:spLocks noGrp="1" noChangeArrowheads="1"/>
          </p:cNvSpPr>
          <p:nvPr>
            <p:ph type="ftr" sz="quarter" idx="11"/>
          </p:nvPr>
        </p:nvSpPr>
        <p:spPr>
          <a:ln/>
        </p:spPr>
        <p:txBody>
          <a:bodyPr/>
          <a:lstStyle>
            <a:lvl1pPr>
              <a:defRPr/>
            </a:lvl1pPr>
          </a:lstStyle>
          <a:p>
            <a:pPr>
              <a:defRPr/>
            </a:pPr>
            <a:endParaRPr lang="sl-SI" altLang="en-US"/>
          </a:p>
        </p:txBody>
      </p:sp>
      <p:sp>
        <p:nvSpPr>
          <p:cNvPr id="7" name="Rectangle 6">
            <a:extLst>
              <a:ext uri="{FF2B5EF4-FFF2-40B4-BE49-F238E27FC236}">
                <a16:creationId xmlns:a16="http://schemas.microsoft.com/office/drawing/2014/main" id="{D30B1C71-2AD9-BF45-8D98-277565D6DF87}"/>
              </a:ext>
            </a:extLst>
          </p:cNvPr>
          <p:cNvSpPr>
            <a:spLocks noGrp="1" noChangeArrowheads="1"/>
          </p:cNvSpPr>
          <p:nvPr>
            <p:ph type="sldNum" sz="quarter" idx="12"/>
          </p:nvPr>
        </p:nvSpPr>
        <p:spPr>
          <a:ln/>
        </p:spPr>
        <p:txBody>
          <a:bodyPr/>
          <a:lstStyle>
            <a:lvl1pPr>
              <a:defRPr/>
            </a:lvl1pPr>
          </a:lstStyle>
          <a:p>
            <a:pPr>
              <a:defRPr/>
            </a:pPr>
            <a:fld id="{0676B4EB-4C93-7545-AB14-BBC5AAD0DF55}" type="slidenum">
              <a:rPr lang="sl-SI" altLang="en-US"/>
              <a:pPr>
                <a:defRPr/>
              </a:pPr>
              <a:t>‹#›</a:t>
            </a:fld>
            <a:endParaRPr lang="sl-SI" altLang="en-US"/>
          </a:p>
        </p:txBody>
      </p:sp>
    </p:spTree>
    <p:extLst>
      <p:ext uri="{BB962C8B-B14F-4D97-AF65-F5344CB8AC3E}">
        <p14:creationId xmlns:p14="http://schemas.microsoft.com/office/powerpoint/2010/main" val="2768858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F141DC1-E9C7-214F-9025-A3D5BB70F385}"/>
              </a:ext>
            </a:extLst>
          </p:cNvPr>
          <p:cNvSpPr>
            <a:spLocks noGrp="1" noChangeArrowheads="1"/>
          </p:cNvSpPr>
          <p:nvPr>
            <p:ph type="title"/>
          </p:nvPr>
        </p:nvSpPr>
        <p:spPr bwMode="auto">
          <a:xfrm>
            <a:off x="1057275" y="274638"/>
            <a:ext cx="71866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sl-SI" altLang="en-US" dirty="0"/>
              <a:t>Kliknite, če želite urediti slog naslova matrice</a:t>
            </a:r>
          </a:p>
        </p:txBody>
      </p:sp>
      <p:sp>
        <p:nvSpPr>
          <p:cNvPr id="1027" name="Rectangle 3">
            <a:extLst>
              <a:ext uri="{FF2B5EF4-FFF2-40B4-BE49-F238E27FC236}">
                <a16:creationId xmlns:a16="http://schemas.microsoft.com/office/drawing/2014/main" id="{A85DC4AE-3371-624B-8195-829F9257D276}"/>
              </a:ext>
            </a:extLst>
          </p:cNvPr>
          <p:cNvSpPr>
            <a:spLocks noGrp="1" noChangeArrowheads="1"/>
          </p:cNvSpPr>
          <p:nvPr>
            <p:ph type="body" idx="1"/>
          </p:nvPr>
        </p:nvSpPr>
        <p:spPr bwMode="auto">
          <a:xfrm>
            <a:off x="1057275" y="1600200"/>
            <a:ext cx="7186613"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p>
            <a:pPr lvl="0"/>
            <a:r>
              <a:rPr lang="sl-SI" altLang="en-US" dirty="0"/>
              <a:t>Kliknite, če želite urediti sloge besedila matrice</a:t>
            </a:r>
          </a:p>
          <a:p>
            <a:pPr lvl="1"/>
            <a:r>
              <a:rPr lang="sl-SI" altLang="en-US" dirty="0"/>
              <a:t>Druga raven</a:t>
            </a:r>
          </a:p>
          <a:p>
            <a:pPr lvl="2"/>
            <a:r>
              <a:rPr lang="sl-SI" altLang="en-US" dirty="0"/>
              <a:t>Tretja raven</a:t>
            </a:r>
          </a:p>
          <a:p>
            <a:pPr lvl="3"/>
            <a:r>
              <a:rPr lang="sl-SI" altLang="en-US" dirty="0"/>
              <a:t>Četrta raven</a:t>
            </a:r>
          </a:p>
          <a:p>
            <a:pPr lvl="4"/>
            <a:r>
              <a:rPr lang="sl-SI" altLang="en-US" dirty="0"/>
              <a:t>Peta raven</a:t>
            </a:r>
          </a:p>
        </p:txBody>
      </p:sp>
      <p:sp>
        <p:nvSpPr>
          <p:cNvPr id="1028" name="Rectangle 4">
            <a:extLst>
              <a:ext uri="{FF2B5EF4-FFF2-40B4-BE49-F238E27FC236}">
                <a16:creationId xmlns:a16="http://schemas.microsoft.com/office/drawing/2014/main" id="{0D2E6465-8672-3F40-B7FB-5F90363CDEBB}"/>
              </a:ext>
            </a:extLst>
          </p:cNvPr>
          <p:cNvSpPr>
            <a:spLocks noGrp="1" noChangeArrowheads="1"/>
          </p:cNvSpPr>
          <p:nvPr>
            <p:ph type="dt" sz="half" idx="2"/>
          </p:nvPr>
        </p:nvSpPr>
        <p:spPr bwMode="auto">
          <a:xfrm>
            <a:off x="1763713" y="6237288"/>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sl-SI" altLang="en-US"/>
          </a:p>
        </p:txBody>
      </p:sp>
      <p:sp>
        <p:nvSpPr>
          <p:cNvPr id="1029" name="Rectangle 5">
            <a:extLst>
              <a:ext uri="{FF2B5EF4-FFF2-40B4-BE49-F238E27FC236}">
                <a16:creationId xmlns:a16="http://schemas.microsoft.com/office/drawing/2014/main" id="{AF0122B7-C20B-4E40-B2EB-D8498C9C1DFC}"/>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sl-SI" altLang="en-US"/>
          </a:p>
        </p:txBody>
      </p:sp>
      <p:sp>
        <p:nvSpPr>
          <p:cNvPr id="1030" name="Rectangle 6">
            <a:extLst>
              <a:ext uri="{FF2B5EF4-FFF2-40B4-BE49-F238E27FC236}">
                <a16:creationId xmlns:a16="http://schemas.microsoft.com/office/drawing/2014/main" id="{35492107-C31A-5E49-A932-B4B635342C0F}"/>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1440" tIns="45720" rIns="91440" bIns="45720" numCol="1" anchor="t" anchorCtr="0" compatLnSpc="1">
            <a:prstTxWarp prst="textNoShape">
              <a:avLst/>
            </a:prstTxWarp>
          </a:bodyPr>
          <a:lstStyle>
            <a:lvl1pPr algn="r" eaLnBrk="1" hangingPunct="1">
              <a:defRPr sz="1400">
                <a:latin typeface="Arial" charset="0"/>
              </a:defRPr>
            </a:lvl1pPr>
          </a:lstStyle>
          <a:p>
            <a:pPr>
              <a:defRPr/>
            </a:pPr>
            <a:fld id="{12334B4D-8F98-C147-939E-37F52B0AF82A}" type="slidenum">
              <a:rPr lang="sl-SI" altLang="en-US"/>
              <a:pPr>
                <a:defRPr/>
              </a:pPr>
              <a:t>‹#›</a:t>
            </a:fld>
            <a:endParaRPr lang="sl-SI" altLang="en-US"/>
          </a:p>
        </p:txBody>
      </p:sp>
      <p:sp>
        <p:nvSpPr>
          <p:cNvPr id="4" name="Oval 3">
            <a:extLst>
              <a:ext uri="{FF2B5EF4-FFF2-40B4-BE49-F238E27FC236}">
                <a16:creationId xmlns:a16="http://schemas.microsoft.com/office/drawing/2014/main" id="{D2449EC3-2C9D-3348-84BE-F421DEE21DF8}"/>
              </a:ext>
            </a:extLst>
          </p:cNvPr>
          <p:cNvSpPr/>
          <p:nvPr userDrawn="1"/>
        </p:nvSpPr>
        <p:spPr>
          <a:xfrm>
            <a:off x="104775" y="4941888"/>
            <a:ext cx="1835150" cy="1779587"/>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sl-SI"/>
          </a:p>
        </p:txBody>
      </p:sp>
      <p:pic>
        <p:nvPicPr>
          <p:cNvPr id="5" name="Picture 4">
            <a:extLst>
              <a:ext uri="{FF2B5EF4-FFF2-40B4-BE49-F238E27FC236}">
                <a16:creationId xmlns:a16="http://schemas.microsoft.com/office/drawing/2014/main" id="{483CAB43-A08A-7067-B60D-AA54F909E408}"/>
              </a:ext>
            </a:extLst>
          </p:cNvPr>
          <p:cNvPicPr>
            <a:picLocks noChangeAspect="1"/>
          </p:cNvPicPr>
          <p:nvPr userDrawn="1"/>
        </p:nvPicPr>
        <p:blipFill>
          <a:blip r:embed="rId13"/>
          <a:stretch>
            <a:fillRect/>
          </a:stretch>
        </p:blipFill>
        <p:spPr>
          <a:xfrm>
            <a:off x="0" y="5943600"/>
            <a:ext cx="9144000" cy="914400"/>
          </a:xfrm>
          <a:prstGeom prst="rect">
            <a:avLst/>
          </a:prstGeom>
        </p:spPr>
      </p:pic>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ctr" rtl="0" eaLnBrk="0" fontAlgn="base" hangingPunct="0">
        <a:spcBef>
          <a:spcPct val="0"/>
        </a:spcBef>
        <a:spcAft>
          <a:spcPct val="0"/>
        </a:spcAft>
        <a:defRPr sz="4000" b="1" kern="1200">
          <a:solidFill>
            <a:srgbClr val="F29100"/>
          </a:solidFill>
          <a:latin typeface="+mj-lt"/>
          <a:ea typeface="+mj-ea"/>
          <a:cs typeface="+mj-cs"/>
        </a:defRPr>
      </a:lvl1pPr>
      <a:lvl2pPr algn="ctr" rtl="0" eaLnBrk="0" fontAlgn="base" hangingPunct="0">
        <a:spcBef>
          <a:spcPct val="0"/>
        </a:spcBef>
        <a:spcAft>
          <a:spcPct val="0"/>
        </a:spcAft>
        <a:defRPr sz="4000" b="1">
          <a:solidFill>
            <a:srgbClr val="A61C8C"/>
          </a:solidFill>
          <a:latin typeface="Arial" charset="0"/>
        </a:defRPr>
      </a:lvl2pPr>
      <a:lvl3pPr algn="ctr" rtl="0" eaLnBrk="0" fontAlgn="base" hangingPunct="0">
        <a:spcBef>
          <a:spcPct val="0"/>
        </a:spcBef>
        <a:spcAft>
          <a:spcPct val="0"/>
        </a:spcAft>
        <a:defRPr sz="4000" b="1">
          <a:solidFill>
            <a:srgbClr val="A61C8C"/>
          </a:solidFill>
          <a:latin typeface="Arial" charset="0"/>
        </a:defRPr>
      </a:lvl3pPr>
      <a:lvl4pPr algn="ctr" rtl="0" eaLnBrk="0" fontAlgn="base" hangingPunct="0">
        <a:spcBef>
          <a:spcPct val="0"/>
        </a:spcBef>
        <a:spcAft>
          <a:spcPct val="0"/>
        </a:spcAft>
        <a:defRPr sz="4000" b="1">
          <a:solidFill>
            <a:srgbClr val="A61C8C"/>
          </a:solidFill>
          <a:latin typeface="Arial" charset="0"/>
        </a:defRPr>
      </a:lvl4pPr>
      <a:lvl5pPr algn="ctr" rtl="0" eaLnBrk="0" fontAlgn="base" hangingPunct="0">
        <a:spcBef>
          <a:spcPct val="0"/>
        </a:spcBef>
        <a:spcAft>
          <a:spcPct val="0"/>
        </a:spcAft>
        <a:defRPr sz="4000" b="1">
          <a:solidFill>
            <a:srgbClr val="A61C8C"/>
          </a:solidFill>
          <a:latin typeface="Arial" charset="0"/>
        </a:defRPr>
      </a:lvl5pPr>
      <a:lvl6pPr marL="457200" algn="ctr" rtl="0" fontAlgn="base">
        <a:spcBef>
          <a:spcPct val="0"/>
        </a:spcBef>
        <a:spcAft>
          <a:spcPct val="0"/>
        </a:spcAft>
        <a:defRPr sz="4000" b="1">
          <a:solidFill>
            <a:srgbClr val="D74754"/>
          </a:solidFill>
          <a:latin typeface="Arial" charset="0"/>
        </a:defRPr>
      </a:lvl6pPr>
      <a:lvl7pPr marL="914400" algn="ctr" rtl="0" fontAlgn="base">
        <a:spcBef>
          <a:spcPct val="0"/>
        </a:spcBef>
        <a:spcAft>
          <a:spcPct val="0"/>
        </a:spcAft>
        <a:defRPr sz="4000" b="1">
          <a:solidFill>
            <a:srgbClr val="D74754"/>
          </a:solidFill>
          <a:latin typeface="Arial" charset="0"/>
        </a:defRPr>
      </a:lvl7pPr>
      <a:lvl8pPr marL="1371600" algn="ctr" rtl="0" fontAlgn="base">
        <a:spcBef>
          <a:spcPct val="0"/>
        </a:spcBef>
        <a:spcAft>
          <a:spcPct val="0"/>
        </a:spcAft>
        <a:defRPr sz="4000" b="1">
          <a:solidFill>
            <a:srgbClr val="D74754"/>
          </a:solidFill>
          <a:latin typeface="Arial" charset="0"/>
        </a:defRPr>
      </a:lvl8pPr>
      <a:lvl9pPr marL="1828800" algn="ctr" rtl="0" fontAlgn="base">
        <a:spcBef>
          <a:spcPct val="0"/>
        </a:spcBef>
        <a:spcAft>
          <a:spcPct val="0"/>
        </a:spcAft>
        <a:defRPr sz="4000" b="1">
          <a:solidFill>
            <a:srgbClr val="D74754"/>
          </a:solidFill>
          <a:latin typeface="Arial"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3316" name="Rectangle 9">
            <a:extLst>
              <a:ext uri="{FF2B5EF4-FFF2-40B4-BE49-F238E27FC236}">
                <a16:creationId xmlns:a16="http://schemas.microsoft.com/office/drawing/2014/main" id="{67FAC4C2-31BA-0E40-80C7-DB5D7F1A7ED0}"/>
              </a:ext>
            </a:extLst>
          </p:cNvPr>
          <p:cNvSpPr>
            <a:spLocks noChangeArrowheads="1"/>
          </p:cNvSpPr>
          <p:nvPr/>
        </p:nvSpPr>
        <p:spPr bwMode="auto">
          <a:xfrm>
            <a:off x="0" y="6453188"/>
            <a:ext cx="9144000" cy="404812"/>
          </a:xfrm>
          <a:prstGeom prst="rect">
            <a:avLst/>
          </a:prstGeom>
          <a:solidFill>
            <a:srgbClr val="F29100"/>
          </a:solidFill>
          <a:ln>
            <a:noFill/>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314" name="TextBox 1">
            <a:extLst>
              <a:ext uri="{FF2B5EF4-FFF2-40B4-BE49-F238E27FC236}">
                <a16:creationId xmlns:a16="http://schemas.microsoft.com/office/drawing/2014/main" id="{1355DFC7-558D-1C4C-A497-72CC99F4F1D6}"/>
              </a:ext>
            </a:extLst>
          </p:cNvPr>
          <p:cNvSpPr txBox="1">
            <a:spLocks noChangeArrowheads="1"/>
          </p:cNvSpPr>
          <p:nvPr/>
        </p:nvSpPr>
        <p:spPr bwMode="auto">
          <a:xfrm>
            <a:off x="2090738" y="55563"/>
            <a:ext cx="184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13318" name="Rectangle 9">
            <a:extLst>
              <a:ext uri="{FF2B5EF4-FFF2-40B4-BE49-F238E27FC236}">
                <a16:creationId xmlns:a16="http://schemas.microsoft.com/office/drawing/2014/main" id="{21CC934C-0BBA-E142-8EB1-1647E710D9F7}"/>
              </a:ext>
            </a:extLst>
          </p:cNvPr>
          <p:cNvSpPr>
            <a:spLocks noChangeArrowheads="1"/>
          </p:cNvSpPr>
          <p:nvPr/>
        </p:nvSpPr>
        <p:spPr bwMode="auto">
          <a:xfrm>
            <a:off x="0" y="-19394"/>
            <a:ext cx="9144000" cy="404813"/>
          </a:xfrm>
          <a:prstGeom prst="rect">
            <a:avLst/>
          </a:prstGeom>
          <a:solidFill>
            <a:srgbClr val="F29100"/>
          </a:solidFill>
          <a:ln>
            <a:noFill/>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pic>
        <p:nvPicPr>
          <p:cNvPr id="3" name="Slika 2" descr="Slika, ki vsebuje besede besedilo, posnetek zaslona, oblikovanje&#10;&#10;Opis je samodejno ustvarjen">
            <a:extLst>
              <a:ext uri="{FF2B5EF4-FFF2-40B4-BE49-F238E27FC236}">
                <a16:creationId xmlns:a16="http://schemas.microsoft.com/office/drawing/2014/main" id="{B01E696E-1AC2-048D-2798-F5FCCC4703E4}"/>
              </a:ext>
            </a:extLst>
          </p:cNvPr>
          <p:cNvPicPr>
            <a:picLocks noChangeAspect="1"/>
          </p:cNvPicPr>
          <p:nvPr/>
        </p:nvPicPr>
        <p:blipFill rotWithShape="1">
          <a:blip r:embed="rId2"/>
          <a:srcRect b="9100"/>
          <a:stretch/>
        </p:blipFill>
        <p:spPr>
          <a:xfrm>
            <a:off x="395536" y="385419"/>
            <a:ext cx="7899937" cy="600085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4">
            <a:extLst>
              <a:ext uri="{FF2B5EF4-FFF2-40B4-BE49-F238E27FC236}">
                <a16:creationId xmlns:a16="http://schemas.microsoft.com/office/drawing/2014/main" id="{4375E888-4A8E-E04C-822A-89CED046B48C}"/>
              </a:ext>
            </a:extLst>
          </p:cNvPr>
          <p:cNvSpPr>
            <a:spLocks noGrp="1" noChangeArrowheads="1"/>
          </p:cNvSpPr>
          <p:nvPr>
            <p:ph type="ctrTitle"/>
          </p:nvPr>
        </p:nvSpPr>
        <p:spPr>
          <a:xfrm>
            <a:off x="755576" y="1431193"/>
            <a:ext cx="7772400" cy="1470025"/>
          </a:xfrm>
        </p:spPr>
        <p:txBody>
          <a:bodyPr/>
          <a:lstStyle/>
          <a:p>
            <a:pPr eaLnBrk="1" hangingPunct="1"/>
            <a:r>
              <a:rPr lang="sl-SI" altLang="en-US" sz="5400" dirty="0"/>
              <a:t>Zavarovanje</a:t>
            </a:r>
          </a:p>
        </p:txBody>
      </p:sp>
      <p:sp>
        <p:nvSpPr>
          <p:cNvPr id="3077" name="Rectangle 5">
            <a:extLst>
              <a:ext uri="{FF2B5EF4-FFF2-40B4-BE49-F238E27FC236}">
                <a16:creationId xmlns:a16="http://schemas.microsoft.com/office/drawing/2014/main" id="{D8AD24C8-93DD-4047-A02B-C77BCE57C9D8}"/>
              </a:ext>
            </a:extLst>
          </p:cNvPr>
          <p:cNvSpPr>
            <a:spLocks noGrp="1" noChangeArrowheads="1"/>
          </p:cNvSpPr>
          <p:nvPr>
            <p:ph type="subTitle" idx="1"/>
          </p:nvPr>
        </p:nvSpPr>
        <p:spPr>
          <a:xfrm>
            <a:off x="1441376" y="2810782"/>
            <a:ext cx="6400800" cy="1752600"/>
          </a:xfrm>
        </p:spPr>
        <p:txBody>
          <a:bodyPr/>
          <a:lstStyle/>
          <a:p>
            <a:pPr eaLnBrk="1" hangingPunct="1">
              <a:defRPr/>
            </a:pPr>
            <a:r>
              <a:rPr lang="sl-SI" altLang="en-US" dirty="0"/>
              <a:t>Bistvena vprašanja pri pripravi zavarovalnega programa za zavarovanje premoženja</a:t>
            </a:r>
          </a:p>
          <a:p>
            <a:pPr eaLnBrk="1" hangingPunct="1">
              <a:defRPr/>
            </a:pPr>
            <a:endParaRPr lang="sl-SI" altLang="en-US" sz="800" dirty="0"/>
          </a:p>
          <a:p>
            <a:pPr eaLnBrk="1" hangingPunct="1">
              <a:defRPr/>
            </a:pPr>
            <a:endParaRPr lang="sl-SI" altLang="en-US" sz="2800" dirty="0"/>
          </a:p>
          <a:p>
            <a:pPr eaLnBrk="1" hangingPunct="1">
              <a:defRPr/>
            </a:pPr>
            <a:r>
              <a:rPr lang="sl-SI" altLang="en-US" sz="2800" dirty="0"/>
              <a:t>Miro Zorec, KRIK AKSUM Zavarovalno posredniška družba </a:t>
            </a:r>
            <a:r>
              <a:rPr lang="sl-SI" altLang="en-US" sz="2800" dirty="0" err="1"/>
              <a:t>d.o.o</a:t>
            </a:r>
            <a:r>
              <a:rPr lang="sl-SI" altLang="en-US" sz="2800" dirty="0"/>
              <a:t>.</a:t>
            </a:r>
          </a:p>
        </p:txBody>
      </p:sp>
      <p:sp>
        <p:nvSpPr>
          <p:cNvPr id="14343" name="Rectangle 9">
            <a:extLst>
              <a:ext uri="{FF2B5EF4-FFF2-40B4-BE49-F238E27FC236}">
                <a16:creationId xmlns:a16="http://schemas.microsoft.com/office/drawing/2014/main" id="{05D17D58-FD72-1046-9E6E-22292D46F263}"/>
              </a:ext>
            </a:extLst>
          </p:cNvPr>
          <p:cNvSpPr>
            <a:spLocks noChangeArrowheads="1"/>
          </p:cNvSpPr>
          <p:nvPr/>
        </p:nvSpPr>
        <p:spPr bwMode="auto">
          <a:xfrm>
            <a:off x="0" y="6453188"/>
            <a:ext cx="9144000" cy="404812"/>
          </a:xfrm>
          <a:prstGeom prst="rect">
            <a:avLst/>
          </a:prstGeom>
          <a:solidFill>
            <a:srgbClr val="F29100"/>
          </a:solidFill>
          <a:ln>
            <a:noFill/>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pic>
        <p:nvPicPr>
          <p:cNvPr id="4" name="Picture 3">
            <a:extLst>
              <a:ext uri="{FF2B5EF4-FFF2-40B4-BE49-F238E27FC236}">
                <a16:creationId xmlns:a16="http://schemas.microsoft.com/office/drawing/2014/main" id="{CC252DDA-2E73-3E7E-0B50-754D6CC45930}"/>
              </a:ext>
            </a:extLst>
          </p:cNvPr>
          <p:cNvPicPr>
            <a:picLocks noChangeAspect="1"/>
          </p:cNvPicPr>
          <p:nvPr/>
        </p:nvPicPr>
        <p:blipFill>
          <a:blip r:embed="rId2"/>
          <a:stretch>
            <a:fillRect/>
          </a:stretch>
        </p:blipFill>
        <p:spPr>
          <a:xfrm>
            <a:off x="0" y="97012"/>
            <a:ext cx="9144000" cy="9144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E6166169-E638-0E43-A7E3-2A029427857B}"/>
              </a:ext>
            </a:extLst>
          </p:cNvPr>
          <p:cNvSpPr>
            <a:spLocks noGrp="1" noChangeArrowheads="1"/>
          </p:cNvSpPr>
          <p:nvPr>
            <p:ph type="title"/>
          </p:nvPr>
        </p:nvSpPr>
        <p:spPr>
          <a:xfrm>
            <a:off x="395537" y="274638"/>
            <a:ext cx="8496944" cy="706090"/>
          </a:xfrm>
        </p:spPr>
        <p:txBody>
          <a:bodyPr/>
          <a:lstStyle/>
          <a:p>
            <a:pPr eaLnBrk="1" hangingPunct="1"/>
            <a:r>
              <a:rPr lang="sl-SI" altLang="en-US" dirty="0"/>
              <a:t>Priprava zavarovalnega programa</a:t>
            </a:r>
          </a:p>
        </p:txBody>
      </p:sp>
      <p:sp>
        <p:nvSpPr>
          <p:cNvPr id="6147" name="Rectangle 3">
            <a:extLst>
              <a:ext uri="{FF2B5EF4-FFF2-40B4-BE49-F238E27FC236}">
                <a16:creationId xmlns:a16="http://schemas.microsoft.com/office/drawing/2014/main" id="{E85FB7BE-3E00-2B4D-A4D0-55D6E4C2B452}"/>
              </a:ext>
            </a:extLst>
          </p:cNvPr>
          <p:cNvSpPr>
            <a:spLocks noGrp="1" noChangeArrowheads="1"/>
          </p:cNvSpPr>
          <p:nvPr>
            <p:ph type="body" idx="1"/>
          </p:nvPr>
        </p:nvSpPr>
        <p:spPr>
          <a:xfrm>
            <a:off x="683569" y="1052736"/>
            <a:ext cx="7848872" cy="5073427"/>
          </a:xfrm>
        </p:spPr>
        <p:txBody>
          <a:bodyPr/>
          <a:lstStyle/>
          <a:p>
            <a:pPr eaLnBrk="1" hangingPunct="1">
              <a:defRPr/>
            </a:pPr>
            <a:r>
              <a:rPr lang="sl-SI" altLang="en-US" sz="2200" dirty="0"/>
              <a:t>Določitev predmetov zavarovanja / zavarovalnih vsot</a:t>
            </a:r>
          </a:p>
          <a:p>
            <a:pPr lvl="1" algn="just" eaLnBrk="1" hangingPunct="1">
              <a:buFont typeface="Wingdings" panose="05000000000000000000" pitchFamily="2" charset="2"/>
              <a:buChar char="Ø"/>
              <a:defRPr/>
            </a:pPr>
            <a:r>
              <a:rPr lang="sl-SI" altLang="en-US" sz="1800" dirty="0"/>
              <a:t>potreben je ustrezen pristop k določitvi zavarovalnih vsot oziroma zavarovalne vrednosti</a:t>
            </a:r>
          </a:p>
          <a:p>
            <a:pPr lvl="1" algn="just" eaLnBrk="1" hangingPunct="1">
              <a:buFont typeface="Wingdings" panose="05000000000000000000" pitchFamily="2" charset="2"/>
              <a:buChar char="Ø"/>
              <a:defRPr/>
            </a:pPr>
            <a:r>
              <a:rPr lang="sl-SI" altLang="en-US" sz="1800" dirty="0"/>
              <a:t>paziti v primeru morebitne selekcije predmetov zavarovanja</a:t>
            </a:r>
          </a:p>
          <a:p>
            <a:pPr marL="457200" lvl="1" indent="0" eaLnBrk="1" hangingPunct="1">
              <a:buNone/>
              <a:defRPr/>
            </a:pPr>
            <a:endParaRPr lang="sl-SI" altLang="en-US" sz="1800" dirty="0"/>
          </a:p>
          <a:p>
            <a:pPr eaLnBrk="1" hangingPunct="1">
              <a:defRPr/>
            </a:pPr>
            <a:r>
              <a:rPr lang="sl-SI" altLang="en-US" sz="2200" dirty="0"/>
              <a:t>Zavarovane nevarnosti</a:t>
            </a:r>
          </a:p>
          <a:p>
            <a:pPr lvl="1" algn="just" eaLnBrk="1" hangingPunct="1">
              <a:buFont typeface="Wingdings" panose="05000000000000000000" pitchFamily="2" charset="2"/>
              <a:buChar char="Ø"/>
              <a:defRPr/>
            </a:pPr>
            <a:r>
              <a:rPr lang="sl-SI" altLang="en-US" sz="1800" dirty="0"/>
              <a:t>identifikacija </a:t>
            </a:r>
            <a:r>
              <a:rPr lang="sl-SI" altLang="en-US" sz="1800" dirty="0" err="1"/>
              <a:t>zavarovarljivih</a:t>
            </a:r>
            <a:r>
              <a:rPr lang="sl-SI" altLang="en-US" sz="1800" dirty="0"/>
              <a:t> tveganj, ki lahko ogrozijo nemoteno delovanje, razvoj oziroma obstoj zavarovanca</a:t>
            </a:r>
          </a:p>
          <a:p>
            <a:pPr marL="457200" lvl="1" indent="0" eaLnBrk="1" hangingPunct="1">
              <a:buNone/>
              <a:defRPr/>
            </a:pPr>
            <a:endParaRPr lang="sl-SI" altLang="en-US" sz="1800" dirty="0"/>
          </a:p>
          <a:p>
            <a:pPr eaLnBrk="1" hangingPunct="1">
              <a:defRPr/>
            </a:pPr>
            <a:r>
              <a:rPr lang="sl-SI" altLang="en-US" sz="2200" dirty="0"/>
              <a:t>Določitev najprimernejših</a:t>
            </a:r>
          </a:p>
          <a:p>
            <a:pPr lvl="1" eaLnBrk="1" hangingPunct="1">
              <a:buFont typeface="Wingdings" panose="05000000000000000000" pitchFamily="2" charset="2"/>
              <a:buChar char="Ø"/>
              <a:defRPr/>
            </a:pPr>
            <a:r>
              <a:rPr lang="sl-SI" altLang="en-US" sz="1800" dirty="0"/>
              <a:t>načinov zavarovanja </a:t>
            </a:r>
          </a:p>
          <a:p>
            <a:pPr lvl="1" eaLnBrk="1" hangingPunct="1">
              <a:buFont typeface="Wingdings" panose="05000000000000000000" pitchFamily="2" charset="2"/>
              <a:buChar char="Ø"/>
              <a:defRPr/>
            </a:pPr>
            <a:r>
              <a:rPr lang="sl-SI" altLang="en-US" sz="1800" dirty="0" err="1"/>
              <a:t>podlimitov</a:t>
            </a:r>
            <a:r>
              <a:rPr lang="sl-SI" altLang="en-US" sz="1800" dirty="0"/>
              <a:t> zavarovalnega kritja</a:t>
            </a:r>
          </a:p>
          <a:p>
            <a:pPr lvl="1" eaLnBrk="1" hangingPunct="1">
              <a:buFont typeface="Wingdings" panose="05000000000000000000" pitchFamily="2" charset="2"/>
              <a:buChar char="Ø"/>
              <a:defRPr/>
            </a:pPr>
            <a:r>
              <a:rPr lang="sl-SI" altLang="en-US" sz="1800" dirty="0"/>
              <a:t>višin samopridržajev (franšiz)</a:t>
            </a:r>
            <a:endParaRPr lang="en-GB" altLang="en-US" sz="1800" dirty="0"/>
          </a:p>
          <a:p>
            <a:pPr eaLnBrk="1" hangingPunct="1">
              <a:defRPr/>
            </a:pPr>
            <a:endParaRPr lang="en-GB"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E6166169-E638-0E43-A7E3-2A029427857B}"/>
              </a:ext>
            </a:extLst>
          </p:cNvPr>
          <p:cNvSpPr>
            <a:spLocks noGrp="1" noChangeArrowheads="1"/>
          </p:cNvSpPr>
          <p:nvPr>
            <p:ph type="title"/>
          </p:nvPr>
        </p:nvSpPr>
        <p:spPr>
          <a:xfrm>
            <a:off x="395536" y="274638"/>
            <a:ext cx="8424935" cy="706090"/>
          </a:xfrm>
        </p:spPr>
        <p:txBody>
          <a:bodyPr/>
          <a:lstStyle/>
          <a:p>
            <a:pPr eaLnBrk="1" hangingPunct="1"/>
            <a:r>
              <a:rPr lang="sl-SI" altLang="en-US" dirty="0"/>
              <a:t>Priprava zavarovalnega programa</a:t>
            </a:r>
          </a:p>
        </p:txBody>
      </p:sp>
      <p:sp>
        <p:nvSpPr>
          <p:cNvPr id="6147" name="Rectangle 3">
            <a:extLst>
              <a:ext uri="{FF2B5EF4-FFF2-40B4-BE49-F238E27FC236}">
                <a16:creationId xmlns:a16="http://schemas.microsoft.com/office/drawing/2014/main" id="{E85FB7BE-3E00-2B4D-A4D0-55D6E4C2B452}"/>
              </a:ext>
            </a:extLst>
          </p:cNvPr>
          <p:cNvSpPr>
            <a:spLocks noGrp="1" noChangeArrowheads="1"/>
          </p:cNvSpPr>
          <p:nvPr>
            <p:ph type="body" idx="1"/>
          </p:nvPr>
        </p:nvSpPr>
        <p:spPr>
          <a:xfrm>
            <a:off x="539553" y="1052736"/>
            <a:ext cx="8208912" cy="5184576"/>
          </a:xfrm>
        </p:spPr>
        <p:txBody>
          <a:bodyPr/>
          <a:lstStyle/>
          <a:p>
            <a:pPr eaLnBrk="1" hangingPunct="1">
              <a:defRPr/>
            </a:pPr>
            <a:r>
              <a:rPr lang="sl-SI" altLang="en-US" sz="2400" dirty="0"/>
              <a:t>Predmet zavarovanja</a:t>
            </a:r>
          </a:p>
          <a:p>
            <a:pPr lvl="1" eaLnBrk="1" hangingPunct="1">
              <a:buFont typeface="Wingdings" panose="05000000000000000000" pitchFamily="2" charset="2"/>
              <a:buChar char="Ø"/>
              <a:defRPr/>
            </a:pPr>
            <a:r>
              <a:rPr lang="sl-SI" altLang="en-US" sz="1300" dirty="0"/>
              <a:t>objekt</a:t>
            </a:r>
          </a:p>
          <a:p>
            <a:pPr lvl="1" eaLnBrk="1" hangingPunct="1">
              <a:buFont typeface="Wingdings" panose="05000000000000000000" pitchFamily="2" charset="2"/>
              <a:buChar char="Ø"/>
              <a:defRPr/>
            </a:pPr>
            <a:r>
              <a:rPr lang="sl-SI" altLang="en-US" sz="1300" dirty="0"/>
              <a:t>oprema</a:t>
            </a:r>
          </a:p>
          <a:p>
            <a:pPr lvl="1" eaLnBrk="1" hangingPunct="1">
              <a:buFont typeface="Wingdings" panose="05000000000000000000" pitchFamily="2" charset="2"/>
              <a:buChar char="Ø"/>
              <a:defRPr/>
            </a:pPr>
            <a:r>
              <a:rPr lang="sl-SI" altLang="en-US" sz="1300" dirty="0"/>
              <a:t>omrežja</a:t>
            </a:r>
          </a:p>
          <a:p>
            <a:pPr lvl="1" eaLnBrk="1" hangingPunct="1">
              <a:buFont typeface="Wingdings" panose="05000000000000000000" pitchFamily="2" charset="2"/>
              <a:buChar char="Ø"/>
              <a:defRPr/>
            </a:pPr>
            <a:r>
              <a:rPr lang="sl-SI" altLang="en-US" sz="1300" dirty="0"/>
              <a:t>…</a:t>
            </a:r>
          </a:p>
          <a:p>
            <a:pPr eaLnBrk="1" hangingPunct="1">
              <a:defRPr/>
            </a:pPr>
            <a:r>
              <a:rPr lang="sl-SI" altLang="en-US" sz="2400" dirty="0"/>
              <a:t>Zavarovane nevarnosti</a:t>
            </a:r>
          </a:p>
          <a:p>
            <a:pPr lvl="1" algn="just" eaLnBrk="1" hangingPunct="1">
              <a:buFont typeface="Wingdings" panose="05000000000000000000" pitchFamily="2" charset="2"/>
              <a:buChar char="Ø"/>
              <a:defRPr/>
            </a:pPr>
            <a:r>
              <a:rPr lang="sl-SI" altLang="en-US" sz="1200" dirty="0"/>
              <a:t>Temeljne požarne nevarnosti so praviloma vključene v osnovno požarno zavarovanje (požar, direktni udar strele, eksplozija, vihar, toča, udarec zavarovančevega motornega vozila ali premičnega delovnega stroja, padec letala (pri nekaterih določilih tudi padec zračnega plovila), manifestacije in demonstracije); Praviloma se po posebnem dogovoru lahko v zavarovalno krije vključi le naslednje temeljne nevarnosti (</a:t>
            </a:r>
            <a:r>
              <a:rPr lang="sl-SI" altLang="en-US" sz="1200" dirty="0" err="1"/>
              <a:t>fleksa</a:t>
            </a:r>
            <a:r>
              <a:rPr lang="sl-SI" altLang="en-US" sz="1200" dirty="0"/>
              <a:t>): požar, strela, eksplozija in padec zračnega plovila.</a:t>
            </a:r>
          </a:p>
          <a:p>
            <a:pPr lvl="1" algn="just" eaLnBrk="1" hangingPunct="1">
              <a:buFont typeface="Wingdings" panose="05000000000000000000" pitchFamily="2" charset="2"/>
              <a:buChar char="Ø"/>
              <a:defRPr/>
            </a:pPr>
            <a:r>
              <a:rPr lang="sl-SI" altLang="en-US" sz="1200" dirty="0"/>
              <a:t>Dodatne požarne nevarnosti (praviloma potrebno vključiti posebej!):</a:t>
            </a:r>
            <a:r>
              <a:rPr lang="sl-SI" altLang="en-US" sz="1200" b="1" dirty="0"/>
              <a:t>potres,</a:t>
            </a:r>
            <a:r>
              <a:rPr lang="sl-SI" altLang="en-US" sz="1200" dirty="0"/>
              <a:t> </a:t>
            </a:r>
            <a:r>
              <a:rPr lang="sl-SI" altLang="en-US" sz="1200" b="1" dirty="0"/>
              <a:t>poplava, meteorna voda, zemeljski plaz in usad, odtrganje zemljišča, </a:t>
            </a:r>
            <a:r>
              <a:rPr lang="sl-SI" altLang="en-US" sz="1200" dirty="0"/>
              <a:t>indirektni udar strele, izliv vode, teroristična dejanja, kibernetska tveganja, žled in zmrzal, snežni plaz, teža snega, udarec tujega neznanega vozila, zlonamerna objestna </a:t>
            </a:r>
            <a:r>
              <a:rPr lang="sl-SI" altLang="en-US" sz="1300" dirty="0"/>
              <a:t>dejanja tretjih oseb (vandalizem), samovžig zalog, izliv žareče mase, neimenovane nevarnosti, itd.</a:t>
            </a:r>
          </a:p>
          <a:p>
            <a:pPr eaLnBrk="1" hangingPunct="1">
              <a:defRPr/>
            </a:pPr>
            <a:r>
              <a:rPr lang="sl-SI" altLang="en-US" sz="2400" dirty="0"/>
              <a:t>Načini zavarovanja</a:t>
            </a:r>
          </a:p>
          <a:p>
            <a:pPr lvl="1" eaLnBrk="1" hangingPunct="1">
              <a:buFont typeface="Wingdings" panose="05000000000000000000" pitchFamily="2" charset="2"/>
              <a:buChar char="Ø"/>
              <a:defRPr/>
            </a:pPr>
            <a:r>
              <a:rPr lang="sl-SI" altLang="en-US" sz="1300" dirty="0"/>
              <a:t>na novo vrednost</a:t>
            </a:r>
          </a:p>
          <a:p>
            <a:pPr lvl="1" eaLnBrk="1" hangingPunct="1">
              <a:buFont typeface="Wingdings" panose="05000000000000000000" pitchFamily="2" charset="2"/>
              <a:buChar char="Ø"/>
              <a:defRPr/>
            </a:pPr>
            <a:r>
              <a:rPr lang="sl-SI" altLang="en-US" sz="1300" dirty="0"/>
              <a:t>na dejansko vrednost</a:t>
            </a:r>
          </a:p>
          <a:p>
            <a:pPr lvl="1" eaLnBrk="1" hangingPunct="1">
              <a:buFont typeface="Wingdings" panose="05000000000000000000" pitchFamily="2" charset="2"/>
              <a:buChar char="Ø"/>
              <a:defRPr/>
            </a:pPr>
            <a:r>
              <a:rPr lang="sl-SI" altLang="en-US" sz="1300" dirty="0"/>
              <a:t>na I. riziko</a:t>
            </a:r>
            <a:endParaRPr lang="en-GB" altLang="en-US" sz="1300" dirty="0"/>
          </a:p>
          <a:p>
            <a:pPr eaLnBrk="1" hangingPunct="1">
              <a:defRPr/>
            </a:pPr>
            <a:endParaRPr lang="en-GB" altLang="en-US" sz="2400" dirty="0"/>
          </a:p>
        </p:txBody>
      </p:sp>
    </p:spTree>
    <p:extLst>
      <p:ext uri="{BB962C8B-B14F-4D97-AF65-F5344CB8AC3E}">
        <p14:creationId xmlns:p14="http://schemas.microsoft.com/office/powerpoint/2010/main" val="404538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E6166169-E638-0E43-A7E3-2A029427857B}"/>
              </a:ext>
            </a:extLst>
          </p:cNvPr>
          <p:cNvSpPr>
            <a:spLocks noGrp="1" noChangeArrowheads="1"/>
          </p:cNvSpPr>
          <p:nvPr>
            <p:ph type="title"/>
          </p:nvPr>
        </p:nvSpPr>
        <p:spPr>
          <a:xfrm>
            <a:off x="1057275" y="274638"/>
            <a:ext cx="7186613" cy="706090"/>
          </a:xfrm>
        </p:spPr>
        <p:txBody>
          <a:bodyPr/>
          <a:lstStyle/>
          <a:p>
            <a:pPr eaLnBrk="1" hangingPunct="1"/>
            <a:r>
              <a:rPr lang="sl-SI" altLang="en-US" dirty="0"/>
              <a:t>Zavarovalna vsota</a:t>
            </a:r>
          </a:p>
        </p:txBody>
      </p:sp>
      <p:sp>
        <p:nvSpPr>
          <p:cNvPr id="6147" name="Rectangle 3">
            <a:extLst>
              <a:ext uri="{FF2B5EF4-FFF2-40B4-BE49-F238E27FC236}">
                <a16:creationId xmlns:a16="http://schemas.microsoft.com/office/drawing/2014/main" id="{E85FB7BE-3E00-2B4D-A4D0-55D6E4C2B452}"/>
              </a:ext>
            </a:extLst>
          </p:cNvPr>
          <p:cNvSpPr>
            <a:spLocks noGrp="1" noChangeArrowheads="1"/>
          </p:cNvSpPr>
          <p:nvPr>
            <p:ph type="body" idx="1"/>
          </p:nvPr>
        </p:nvSpPr>
        <p:spPr>
          <a:xfrm>
            <a:off x="323529" y="1052736"/>
            <a:ext cx="8280920" cy="5073427"/>
          </a:xfrm>
        </p:spPr>
        <p:txBody>
          <a:bodyPr/>
          <a:lstStyle/>
          <a:p>
            <a:pPr algn="just">
              <a:lnSpc>
                <a:spcPct val="120000"/>
              </a:lnSpc>
              <a:spcBef>
                <a:spcPts val="900"/>
              </a:spcBef>
              <a:spcAft>
                <a:spcPts val="0"/>
              </a:spcAft>
              <a:buFont typeface="Wingdings" panose="05000000000000000000" pitchFamily="2" charset="2"/>
              <a:buChar char="Ø"/>
            </a:pPr>
            <a:r>
              <a:rPr lang="sl-SI" sz="1600" b="1" kern="50" dirty="0">
                <a:ea typeface="Lucida Sans Unicode" panose="020B0602030504020204" pitchFamily="34" charset="0"/>
                <a:cs typeface="Mangal"/>
              </a:rPr>
              <a:t>Zavarovalna vsota je zgornja meja obveznosti zavarovalnice. </a:t>
            </a:r>
            <a:r>
              <a:rPr lang="sl-SI" sz="1600" kern="50" dirty="0">
                <a:ea typeface="Lucida Sans Unicode" panose="020B0602030504020204" pitchFamily="34" charset="0"/>
                <a:cs typeface="Mangal"/>
              </a:rPr>
              <a:t>Če ni v zavarovalni pogodbi dogovorjeno drugače, jamči zavarovalnica le do višine dogovorjene zavarovalne vsote.</a:t>
            </a:r>
          </a:p>
          <a:p>
            <a:pPr marL="0" indent="0" eaLnBrk="1" hangingPunct="1">
              <a:buNone/>
              <a:defRPr/>
            </a:pPr>
            <a:endParaRPr lang="sl-SI" altLang="en-US" sz="800" dirty="0"/>
          </a:p>
          <a:p>
            <a:pPr eaLnBrk="1" hangingPunct="1">
              <a:defRPr/>
            </a:pPr>
            <a:r>
              <a:rPr lang="sl-SI" altLang="en-US" sz="1600" dirty="0"/>
              <a:t>Določitev zavarovalne vsote:</a:t>
            </a:r>
          </a:p>
          <a:p>
            <a:pPr lvl="1" algn="just" eaLnBrk="1" hangingPunct="1">
              <a:defRPr/>
            </a:pPr>
            <a:r>
              <a:rPr lang="sl-SI" altLang="en-US" sz="1400" dirty="0"/>
              <a:t>mora zadostovati za sanacijo nastale škode oziroma povrnitev v predhodno stanje</a:t>
            </a:r>
          </a:p>
          <a:p>
            <a:pPr lvl="2" algn="just" eaLnBrk="1" hangingPunct="1">
              <a:defRPr/>
            </a:pPr>
            <a:r>
              <a:rPr lang="sl-SI" altLang="en-US" sz="1400" dirty="0"/>
              <a:t>npr. pri zavarovanju objekta je potrebno upoštevati tudi rast cen gradbenih materialov in storitev, zato naj zavarovalna vsota ustreza nadomestitveni gradbeni vrednosti nepremičnine.</a:t>
            </a:r>
          </a:p>
          <a:p>
            <a:pPr lvl="2" algn="just" eaLnBrk="1" hangingPunct="1">
              <a:defRPr/>
            </a:pPr>
            <a:r>
              <a:rPr lang="sl-SI" altLang="en-US" sz="1400" dirty="0"/>
              <a:t>preveriti, ali je potrebna korekcija (inflacija!)</a:t>
            </a:r>
          </a:p>
          <a:p>
            <a:pPr lvl="1" eaLnBrk="1" hangingPunct="1">
              <a:defRPr/>
            </a:pPr>
            <a:r>
              <a:rPr lang="sl-SI" altLang="en-US" sz="1600" dirty="0"/>
              <a:t>paziti je potrebno na načelo podzavarovanja</a:t>
            </a:r>
          </a:p>
          <a:p>
            <a:pPr lvl="2" eaLnBrk="1" hangingPunct="1">
              <a:defRPr/>
            </a:pPr>
            <a:r>
              <a:rPr lang="sl-SI" altLang="en-US" sz="1400" dirty="0"/>
              <a:t>v kolikor je vrednost zavarovane stvari večja od zavarovalne vsote, se zavarovalnina sorazmerno zmanjša, razen če je bilo drugače dogovorjeno.</a:t>
            </a:r>
          </a:p>
          <a:p>
            <a:pPr marL="114300" indent="0" eaLnBrk="1" hangingPunct="1">
              <a:buNone/>
              <a:defRPr/>
            </a:pPr>
            <a:r>
              <a:rPr lang="sl-SI" altLang="en-US" sz="1600" dirty="0"/>
              <a:t>	</a:t>
            </a:r>
          </a:p>
          <a:p>
            <a:pPr marL="342900" lvl="3" indent="-342900" eaLnBrk="1" hangingPunct="1">
              <a:buChar char="•"/>
              <a:defRPr/>
            </a:pPr>
            <a:r>
              <a:rPr lang="sl-SI" altLang="en-US" sz="1600" dirty="0"/>
              <a:t>Zavarovanje na način I. rizika</a:t>
            </a:r>
          </a:p>
          <a:p>
            <a:pPr lvl="1" eaLnBrk="1" hangingPunct="1">
              <a:defRPr/>
            </a:pPr>
            <a:r>
              <a:rPr lang="sl-SI" altLang="en-US" sz="1400" dirty="0"/>
              <a:t>Oceniti, ali je glede na izpostavljenost višina kritja določena ustrezno (primer poplav).</a:t>
            </a:r>
          </a:p>
          <a:p>
            <a:pPr marL="1371600" lvl="3" indent="0" eaLnBrk="1" hangingPunct="1">
              <a:buNone/>
              <a:defRPr/>
            </a:pPr>
            <a:endParaRPr lang="sl-SI" altLang="en-US" sz="1200" dirty="0"/>
          </a:p>
          <a:p>
            <a:pPr marL="0" indent="0" eaLnBrk="1" hangingPunct="1">
              <a:buNone/>
              <a:defRPr/>
            </a:pPr>
            <a:endParaRPr lang="en-GB" altLang="en-US" sz="2400" dirty="0"/>
          </a:p>
        </p:txBody>
      </p:sp>
    </p:spTree>
    <p:extLst>
      <p:ext uri="{BB962C8B-B14F-4D97-AF65-F5344CB8AC3E}">
        <p14:creationId xmlns:p14="http://schemas.microsoft.com/office/powerpoint/2010/main" val="431063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E6166169-E638-0E43-A7E3-2A029427857B}"/>
              </a:ext>
            </a:extLst>
          </p:cNvPr>
          <p:cNvSpPr>
            <a:spLocks noGrp="1" noChangeArrowheads="1"/>
          </p:cNvSpPr>
          <p:nvPr>
            <p:ph type="title"/>
          </p:nvPr>
        </p:nvSpPr>
        <p:spPr>
          <a:xfrm>
            <a:off x="1259632" y="274638"/>
            <a:ext cx="6984256" cy="634082"/>
          </a:xfrm>
        </p:spPr>
        <p:txBody>
          <a:bodyPr/>
          <a:lstStyle/>
          <a:p>
            <a:pPr eaLnBrk="1" hangingPunct="1"/>
            <a:br>
              <a:rPr lang="sl-SI" sz="4000" b="1" dirty="0"/>
            </a:br>
            <a:r>
              <a:rPr lang="sl-SI" sz="4000" b="1" dirty="0"/>
              <a:t>Zavarovancem predlagamo:</a:t>
            </a:r>
            <a:br>
              <a:rPr lang="sl-SI" sz="4000" b="1" dirty="0"/>
            </a:br>
            <a:endParaRPr lang="sl-SI" altLang="en-US" dirty="0"/>
          </a:p>
        </p:txBody>
      </p:sp>
      <p:sp>
        <p:nvSpPr>
          <p:cNvPr id="6147" name="Rectangle 3">
            <a:extLst>
              <a:ext uri="{FF2B5EF4-FFF2-40B4-BE49-F238E27FC236}">
                <a16:creationId xmlns:a16="http://schemas.microsoft.com/office/drawing/2014/main" id="{E85FB7BE-3E00-2B4D-A4D0-55D6E4C2B452}"/>
              </a:ext>
            </a:extLst>
          </p:cNvPr>
          <p:cNvSpPr>
            <a:spLocks noGrp="1" noChangeArrowheads="1"/>
          </p:cNvSpPr>
          <p:nvPr>
            <p:ph type="body" idx="1"/>
          </p:nvPr>
        </p:nvSpPr>
        <p:spPr>
          <a:xfrm>
            <a:off x="1057275" y="908720"/>
            <a:ext cx="7186613" cy="5217443"/>
          </a:xfrm>
        </p:spPr>
        <p:txBody>
          <a:bodyPr/>
          <a:lstStyle/>
          <a:p>
            <a:pPr algn="just" eaLnBrk="1" hangingPunct="1">
              <a:defRPr/>
            </a:pPr>
            <a:r>
              <a:rPr lang="en-GB" altLang="en-US" sz="1400" dirty="0" err="1"/>
              <a:t>Preveriti</a:t>
            </a:r>
            <a:r>
              <a:rPr lang="sl-SI" altLang="en-US" sz="1400" dirty="0"/>
              <a:t>,</a:t>
            </a:r>
            <a:r>
              <a:rPr lang="en-GB" altLang="en-US" sz="1400" dirty="0"/>
              <a:t> </a:t>
            </a:r>
            <a:r>
              <a:rPr lang="en-GB" altLang="en-US" sz="1400" dirty="0" err="1"/>
              <a:t>ali</a:t>
            </a:r>
            <a:r>
              <a:rPr lang="en-GB" altLang="en-US" sz="1400" dirty="0"/>
              <a:t> so </a:t>
            </a:r>
            <a:r>
              <a:rPr lang="en-GB" altLang="en-US" sz="1400" dirty="0" err="1"/>
              <a:t>navedene</a:t>
            </a:r>
            <a:r>
              <a:rPr lang="en-GB" altLang="en-US" sz="1400" dirty="0"/>
              <a:t> </a:t>
            </a:r>
            <a:r>
              <a:rPr lang="en-GB" altLang="en-US" sz="1400" dirty="0" err="1"/>
              <a:t>zavarovalne</a:t>
            </a:r>
            <a:r>
              <a:rPr lang="en-GB" altLang="en-US" sz="1400" dirty="0"/>
              <a:t> </a:t>
            </a:r>
            <a:r>
              <a:rPr lang="en-GB" altLang="en-US" sz="1400" dirty="0" err="1"/>
              <a:t>vsote</a:t>
            </a:r>
            <a:r>
              <a:rPr lang="en-GB" altLang="en-US" sz="1400" dirty="0"/>
              <a:t> za </a:t>
            </a:r>
            <a:r>
              <a:rPr lang="en-GB" altLang="en-US" sz="1400" dirty="0" err="1"/>
              <a:t>predmete</a:t>
            </a:r>
            <a:r>
              <a:rPr lang="en-GB" altLang="en-US" sz="1400" dirty="0"/>
              <a:t> </a:t>
            </a:r>
            <a:r>
              <a:rPr lang="en-GB" altLang="en-US" sz="1400" dirty="0" err="1"/>
              <a:t>zavarovanja</a:t>
            </a:r>
            <a:r>
              <a:rPr lang="en-GB" altLang="en-US" sz="1400" dirty="0"/>
              <a:t> (</a:t>
            </a:r>
            <a:r>
              <a:rPr lang="en-GB" altLang="en-US" sz="1400" dirty="0" err="1"/>
              <a:t>zgradbe</a:t>
            </a:r>
            <a:r>
              <a:rPr lang="en-GB" altLang="en-US" sz="1400" dirty="0"/>
              <a:t>, </a:t>
            </a:r>
            <a:r>
              <a:rPr lang="en-GB" altLang="en-US" sz="1400" dirty="0" err="1"/>
              <a:t>opremo</a:t>
            </a:r>
            <a:r>
              <a:rPr lang="en-GB" altLang="en-US" sz="1400" dirty="0"/>
              <a:t> in </a:t>
            </a:r>
            <a:r>
              <a:rPr lang="en-GB" altLang="en-US" sz="1400" dirty="0" err="1"/>
              <a:t>zaloge</a:t>
            </a:r>
            <a:r>
              <a:rPr lang="en-GB" altLang="en-US" sz="1400" dirty="0"/>
              <a:t> </a:t>
            </a:r>
            <a:r>
              <a:rPr lang="en-GB" altLang="en-US" sz="1400" dirty="0" err="1"/>
              <a:t>ter</a:t>
            </a:r>
            <a:r>
              <a:rPr lang="en-GB" altLang="en-US" sz="1400" dirty="0"/>
              <a:t> </a:t>
            </a:r>
            <a:r>
              <a:rPr lang="en-GB" altLang="en-US" sz="1400" dirty="0" err="1"/>
              <a:t>drobni</a:t>
            </a:r>
            <a:r>
              <a:rPr lang="en-GB" altLang="en-US" sz="1400" dirty="0"/>
              <a:t> </a:t>
            </a:r>
            <a:r>
              <a:rPr lang="en-GB" altLang="en-US" sz="1400" dirty="0" err="1"/>
              <a:t>inventar</a:t>
            </a:r>
            <a:r>
              <a:rPr lang="en-GB" altLang="en-US" sz="1400" dirty="0"/>
              <a:t>, </a:t>
            </a:r>
            <a:r>
              <a:rPr lang="en-GB" altLang="en-US" sz="1400" dirty="0" err="1"/>
              <a:t>itd</a:t>
            </a:r>
            <a:r>
              <a:rPr lang="en-GB" altLang="en-US" sz="1400" dirty="0"/>
              <a:t>.) </a:t>
            </a:r>
            <a:r>
              <a:rPr lang="en-GB" altLang="en-US" sz="1400" dirty="0" err="1"/>
              <a:t>ustrezne</a:t>
            </a:r>
            <a:r>
              <a:rPr lang="en-GB" altLang="en-US" sz="1400" dirty="0"/>
              <a:t>. </a:t>
            </a:r>
          </a:p>
          <a:p>
            <a:pPr algn="just" eaLnBrk="1" hangingPunct="1">
              <a:defRPr/>
            </a:pPr>
            <a:r>
              <a:rPr lang="en-GB" altLang="en-US" sz="1400" dirty="0" err="1"/>
              <a:t>Preveriti</a:t>
            </a:r>
            <a:r>
              <a:rPr lang="sl-SI" altLang="en-US" sz="1400" dirty="0"/>
              <a:t>,</a:t>
            </a:r>
            <a:r>
              <a:rPr lang="en-GB" altLang="en-US" sz="1400" dirty="0"/>
              <a:t> </a:t>
            </a:r>
            <a:r>
              <a:rPr lang="en-GB" altLang="en-US" sz="1400" dirty="0" err="1"/>
              <a:t>ali</a:t>
            </a:r>
            <a:r>
              <a:rPr lang="en-GB" altLang="en-US" sz="1400" dirty="0"/>
              <a:t> </a:t>
            </a:r>
            <a:r>
              <a:rPr lang="en-GB" altLang="en-US" sz="1400" dirty="0" err="1"/>
              <a:t>pri</a:t>
            </a:r>
            <a:r>
              <a:rPr lang="en-GB" altLang="en-US" sz="1400" dirty="0"/>
              <a:t> </a:t>
            </a:r>
            <a:r>
              <a:rPr lang="en-GB" altLang="en-US" sz="1400" dirty="0" err="1"/>
              <a:t>obstoječem</a:t>
            </a:r>
            <a:r>
              <a:rPr lang="en-GB" altLang="en-US" sz="1400" dirty="0"/>
              <a:t> </a:t>
            </a:r>
            <a:r>
              <a:rPr lang="en-GB" altLang="en-US" sz="1400" dirty="0" err="1"/>
              <a:t>zavarovanju</a:t>
            </a:r>
            <a:r>
              <a:rPr lang="en-GB" altLang="en-US" sz="1400" dirty="0"/>
              <a:t> </a:t>
            </a:r>
            <a:r>
              <a:rPr lang="en-GB" altLang="en-US" sz="1400" dirty="0" err="1"/>
              <a:t>velja</a:t>
            </a:r>
            <a:r>
              <a:rPr lang="en-GB" altLang="en-US" sz="1400" dirty="0"/>
              <a:t> </a:t>
            </a:r>
            <a:r>
              <a:rPr lang="en-GB" altLang="en-US" sz="1400" dirty="0" err="1"/>
              <a:t>načelo</a:t>
            </a:r>
            <a:r>
              <a:rPr lang="en-GB" altLang="en-US" sz="1400" dirty="0"/>
              <a:t> </a:t>
            </a:r>
            <a:r>
              <a:rPr lang="en-GB" altLang="en-US" sz="1400" dirty="0" err="1"/>
              <a:t>podzavarovanja</a:t>
            </a:r>
            <a:r>
              <a:rPr lang="en-GB" altLang="en-US" sz="1400" dirty="0"/>
              <a:t>.</a:t>
            </a:r>
          </a:p>
          <a:p>
            <a:pPr algn="just" eaLnBrk="1" hangingPunct="1">
              <a:defRPr/>
            </a:pPr>
            <a:r>
              <a:rPr lang="en-GB" altLang="en-US" sz="1400" dirty="0" err="1"/>
              <a:t>Sklenitev</a:t>
            </a:r>
            <a:r>
              <a:rPr lang="en-GB" altLang="en-US" sz="1400" dirty="0"/>
              <a:t> </a:t>
            </a:r>
            <a:r>
              <a:rPr lang="en-GB" altLang="en-US" sz="1400" dirty="0" err="1"/>
              <a:t>zavarovanja</a:t>
            </a:r>
            <a:r>
              <a:rPr lang="en-GB" altLang="en-US" sz="1400" dirty="0"/>
              <a:t> </a:t>
            </a:r>
            <a:r>
              <a:rPr lang="en-GB" altLang="en-US" sz="1400" dirty="0" err="1"/>
              <a:t>na</a:t>
            </a:r>
            <a:r>
              <a:rPr lang="en-GB" altLang="en-US" sz="1400" dirty="0"/>
              <a:t> novo </a:t>
            </a:r>
            <a:r>
              <a:rPr lang="en-GB" altLang="en-US" sz="1400" dirty="0" err="1"/>
              <a:t>nabavno</a:t>
            </a:r>
            <a:r>
              <a:rPr lang="en-GB" altLang="en-US" sz="1400" dirty="0"/>
              <a:t> </a:t>
            </a:r>
            <a:r>
              <a:rPr lang="en-GB" altLang="en-US" sz="1400" dirty="0" err="1"/>
              <a:t>vrednost</a:t>
            </a:r>
            <a:r>
              <a:rPr lang="en-GB" altLang="en-US" sz="1400" dirty="0"/>
              <a:t> (</a:t>
            </a:r>
            <a:r>
              <a:rPr lang="sl-SI" altLang="en-US" sz="1400" dirty="0"/>
              <a:t>praviloma je </a:t>
            </a:r>
            <a:r>
              <a:rPr lang="en-GB" altLang="en-US" sz="1400" dirty="0" err="1"/>
              <a:t>tehnična</a:t>
            </a:r>
            <a:r>
              <a:rPr lang="en-GB" altLang="en-US" sz="1400" dirty="0"/>
              <a:t> </a:t>
            </a:r>
            <a:r>
              <a:rPr lang="en-GB" altLang="en-US" sz="1400" dirty="0" err="1"/>
              <a:t>amortizacija</a:t>
            </a:r>
            <a:r>
              <a:rPr lang="en-GB" altLang="en-US" sz="1400" dirty="0"/>
              <a:t> </a:t>
            </a:r>
            <a:r>
              <a:rPr lang="en-GB" altLang="en-US" sz="1400" dirty="0" err="1"/>
              <a:t>zavarovana</a:t>
            </a:r>
            <a:r>
              <a:rPr lang="en-GB" altLang="en-US" sz="1400" dirty="0"/>
              <a:t>, </a:t>
            </a:r>
            <a:r>
              <a:rPr lang="en-GB" altLang="en-US" sz="1400" dirty="0" err="1"/>
              <a:t>če</a:t>
            </a:r>
            <a:r>
              <a:rPr lang="en-GB" altLang="en-US" sz="1400" dirty="0"/>
              <a:t> </a:t>
            </a:r>
            <a:r>
              <a:rPr lang="en-GB" altLang="en-US" sz="1400" dirty="0" err="1"/>
              <a:t>predmet</a:t>
            </a:r>
            <a:r>
              <a:rPr lang="en-GB" altLang="en-US" sz="1400" dirty="0"/>
              <a:t> </a:t>
            </a:r>
            <a:r>
              <a:rPr lang="en-GB" altLang="en-US" sz="1400" dirty="0" err="1"/>
              <a:t>zavarovanja</a:t>
            </a:r>
            <a:r>
              <a:rPr lang="en-GB" altLang="en-US" sz="1400" dirty="0"/>
              <a:t> </a:t>
            </a:r>
            <a:r>
              <a:rPr lang="en-GB" altLang="en-US" sz="1400" dirty="0" err="1"/>
              <a:t>ni</a:t>
            </a:r>
            <a:r>
              <a:rPr lang="en-GB" altLang="en-US" sz="1400" dirty="0"/>
              <a:t> </a:t>
            </a:r>
            <a:r>
              <a:rPr lang="en-GB" altLang="en-US" sz="1400" dirty="0" err="1"/>
              <a:t>tehnično</a:t>
            </a:r>
            <a:r>
              <a:rPr lang="en-GB" altLang="en-US" sz="1400" dirty="0"/>
              <a:t> </a:t>
            </a:r>
            <a:r>
              <a:rPr lang="en-GB" altLang="en-US" sz="1400" dirty="0" err="1"/>
              <a:t>amortiziran</a:t>
            </a:r>
            <a:r>
              <a:rPr lang="en-GB" altLang="en-US" sz="1400" dirty="0"/>
              <a:t> </a:t>
            </a:r>
            <a:r>
              <a:rPr lang="en-GB" altLang="en-US" sz="1400" dirty="0" err="1"/>
              <a:t>več</a:t>
            </a:r>
            <a:r>
              <a:rPr lang="en-GB" altLang="en-US" sz="1400" dirty="0"/>
              <a:t> </a:t>
            </a:r>
            <a:r>
              <a:rPr lang="en-GB" altLang="en-US" sz="1400" dirty="0" err="1"/>
              <a:t>kot</a:t>
            </a:r>
            <a:r>
              <a:rPr lang="en-GB" altLang="en-US" sz="1400" dirty="0"/>
              <a:t> 40%).</a:t>
            </a:r>
          </a:p>
          <a:p>
            <a:pPr algn="just" eaLnBrk="1" hangingPunct="1">
              <a:defRPr/>
            </a:pPr>
            <a:r>
              <a:rPr lang="en-GB" altLang="en-US" sz="1400" dirty="0" err="1"/>
              <a:t>Pri</a:t>
            </a:r>
            <a:r>
              <a:rPr lang="en-GB" altLang="en-US" sz="1400" dirty="0"/>
              <a:t> </a:t>
            </a:r>
            <a:r>
              <a:rPr lang="en-GB" altLang="en-US" sz="1400" dirty="0" err="1"/>
              <a:t>načinu</a:t>
            </a:r>
            <a:r>
              <a:rPr lang="en-GB" altLang="en-US" sz="1400" dirty="0"/>
              <a:t> </a:t>
            </a:r>
            <a:r>
              <a:rPr lang="en-GB" altLang="en-US" sz="1400" dirty="0" err="1"/>
              <a:t>zavarovanja</a:t>
            </a:r>
            <a:r>
              <a:rPr lang="en-GB" altLang="en-US" sz="1400" dirty="0"/>
              <a:t> </a:t>
            </a:r>
            <a:r>
              <a:rPr lang="en-GB" altLang="en-US" sz="1400" dirty="0" err="1"/>
              <a:t>na</a:t>
            </a:r>
            <a:r>
              <a:rPr lang="en-GB" altLang="en-US" sz="1400" dirty="0"/>
              <a:t> </a:t>
            </a:r>
            <a:r>
              <a:rPr lang="en-GB" altLang="en-US" sz="1400" dirty="0" err="1"/>
              <a:t>klasično</a:t>
            </a:r>
            <a:r>
              <a:rPr lang="en-GB" altLang="en-US" sz="1400" dirty="0"/>
              <a:t> </a:t>
            </a:r>
            <a:r>
              <a:rPr lang="en-GB" altLang="en-US" sz="1400" dirty="0" err="1"/>
              <a:t>zavarovalno</a:t>
            </a:r>
            <a:r>
              <a:rPr lang="en-GB" altLang="en-US" sz="1400" dirty="0"/>
              <a:t> </a:t>
            </a:r>
            <a:r>
              <a:rPr lang="en-GB" altLang="en-US" sz="1400" dirty="0" err="1"/>
              <a:t>vsoto</a:t>
            </a:r>
            <a:r>
              <a:rPr lang="en-GB" altLang="en-US" sz="1400" dirty="0"/>
              <a:t> </a:t>
            </a:r>
            <a:r>
              <a:rPr lang="en-GB" altLang="en-US" sz="1400" dirty="0" err="1"/>
              <a:t>oziroma</a:t>
            </a:r>
            <a:r>
              <a:rPr lang="en-GB" altLang="en-US" sz="1400" dirty="0"/>
              <a:t> </a:t>
            </a:r>
            <a:r>
              <a:rPr lang="en-GB" altLang="en-US" sz="1400" dirty="0" err="1"/>
              <a:t>dejansko</a:t>
            </a:r>
            <a:r>
              <a:rPr lang="en-GB" altLang="en-US" sz="1400" dirty="0"/>
              <a:t> </a:t>
            </a:r>
            <a:r>
              <a:rPr lang="en-GB" altLang="en-US" sz="1400" dirty="0" err="1"/>
              <a:t>vrednost</a:t>
            </a:r>
            <a:r>
              <a:rPr lang="en-GB" altLang="en-US" sz="1400" dirty="0"/>
              <a:t> pa je </a:t>
            </a:r>
            <a:r>
              <a:rPr lang="en-GB" altLang="en-US" sz="1400" dirty="0" err="1"/>
              <a:t>zavarovalna</a:t>
            </a:r>
            <a:r>
              <a:rPr lang="en-GB" altLang="en-US" sz="1400" dirty="0"/>
              <a:t> </a:t>
            </a:r>
            <a:r>
              <a:rPr lang="en-GB" altLang="en-US" sz="1400" dirty="0" err="1"/>
              <a:t>vrednost</a:t>
            </a:r>
            <a:r>
              <a:rPr lang="en-GB" altLang="en-US" sz="1400" dirty="0"/>
              <a:t> nova </a:t>
            </a:r>
            <a:r>
              <a:rPr lang="en-GB" altLang="en-US" sz="1400" dirty="0" err="1"/>
              <a:t>vrednost</a:t>
            </a:r>
            <a:r>
              <a:rPr lang="en-GB" altLang="en-US" sz="1400" dirty="0"/>
              <a:t> </a:t>
            </a:r>
            <a:r>
              <a:rPr lang="en-GB" altLang="en-US" sz="1400" dirty="0" err="1"/>
              <a:t>zmanjšana</a:t>
            </a:r>
            <a:r>
              <a:rPr lang="en-GB" altLang="en-US" sz="1400" dirty="0"/>
              <a:t> za </a:t>
            </a:r>
            <a:r>
              <a:rPr lang="en-GB" altLang="en-US" sz="1400" dirty="0" err="1"/>
              <a:t>znesek</a:t>
            </a:r>
            <a:r>
              <a:rPr lang="en-GB" altLang="en-US" sz="1400" dirty="0"/>
              <a:t> </a:t>
            </a:r>
            <a:r>
              <a:rPr lang="en-GB" altLang="en-US" sz="1400" dirty="0" err="1"/>
              <a:t>izgubljene</a:t>
            </a:r>
            <a:r>
              <a:rPr lang="en-GB" altLang="en-US" sz="1400" dirty="0"/>
              <a:t> </a:t>
            </a:r>
            <a:r>
              <a:rPr lang="en-GB" altLang="en-US" sz="1400" dirty="0" err="1"/>
              <a:t>vrednosti</a:t>
            </a:r>
            <a:r>
              <a:rPr lang="en-GB" altLang="en-US" sz="1400" dirty="0"/>
              <a:t> </a:t>
            </a:r>
            <a:r>
              <a:rPr lang="en-GB" altLang="en-US" sz="1400" dirty="0" err="1"/>
              <a:t>zaradi</a:t>
            </a:r>
            <a:r>
              <a:rPr lang="en-GB" altLang="en-US" sz="1400" dirty="0"/>
              <a:t> </a:t>
            </a:r>
            <a:r>
              <a:rPr lang="en-GB" altLang="en-US" sz="1400" dirty="0" err="1"/>
              <a:t>obrabe</a:t>
            </a:r>
            <a:r>
              <a:rPr lang="en-GB" altLang="en-US" sz="1400" dirty="0"/>
              <a:t>, </a:t>
            </a:r>
            <a:r>
              <a:rPr lang="en-GB" altLang="en-US" sz="1400" dirty="0" err="1"/>
              <a:t>starosti</a:t>
            </a:r>
            <a:r>
              <a:rPr lang="en-GB" altLang="en-US" sz="1400" dirty="0"/>
              <a:t> in </a:t>
            </a:r>
            <a:r>
              <a:rPr lang="en-GB" altLang="en-US" sz="1400" dirty="0" err="1"/>
              <a:t>ekonomske</a:t>
            </a:r>
            <a:r>
              <a:rPr lang="en-GB" altLang="en-US" sz="1400" dirty="0"/>
              <a:t> </a:t>
            </a:r>
            <a:r>
              <a:rPr lang="en-GB" altLang="en-US" sz="1400" dirty="0" err="1"/>
              <a:t>zastarelosti</a:t>
            </a:r>
            <a:r>
              <a:rPr lang="en-GB" altLang="en-US" sz="1400" dirty="0"/>
              <a:t>, </a:t>
            </a:r>
            <a:r>
              <a:rPr lang="en-GB" altLang="en-US" sz="1400" dirty="0" err="1"/>
              <a:t>pri</a:t>
            </a:r>
            <a:r>
              <a:rPr lang="en-GB" altLang="en-US" sz="1400" dirty="0"/>
              <a:t> </a:t>
            </a:r>
            <a:r>
              <a:rPr lang="en-GB" altLang="en-US" sz="1400" dirty="0" err="1"/>
              <a:t>opremi</a:t>
            </a:r>
            <a:r>
              <a:rPr lang="en-GB" altLang="en-US" sz="1400" dirty="0"/>
              <a:t> pa </a:t>
            </a:r>
            <a:r>
              <a:rPr lang="en-GB" altLang="en-US" sz="1400" dirty="0" err="1"/>
              <a:t>še</a:t>
            </a:r>
            <a:r>
              <a:rPr lang="en-GB" altLang="en-US" sz="1400" dirty="0"/>
              <a:t> za </a:t>
            </a:r>
            <a:r>
              <a:rPr lang="en-GB" altLang="en-US" sz="1400" dirty="0" err="1"/>
              <a:t>tehnično</a:t>
            </a:r>
            <a:r>
              <a:rPr lang="en-GB" altLang="en-US" sz="1400" dirty="0"/>
              <a:t> </a:t>
            </a:r>
            <a:r>
              <a:rPr lang="en-GB" altLang="en-US" sz="1400" dirty="0" err="1"/>
              <a:t>zastarelost</a:t>
            </a:r>
            <a:r>
              <a:rPr lang="en-GB" altLang="en-US" sz="1400" dirty="0"/>
              <a:t>. </a:t>
            </a:r>
          </a:p>
          <a:p>
            <a:pPr algn="just" eaLnBrk="1" hangingPunct="1">
              <a:defRPr/>
            </a:pPr>
            <a:r>
              <a:rPr lang="en-GB" altLang="en-US" sz="1400" dirty="0" err="1"/>
              <a:t>Predlagamo</a:t>
            </a:r>
            <a:r>
              <a:rPr lang="en-GB" altLang="en-US" sz="1400" dirty="0"/>
              <a:t> </a:t>
            </a:r>
            <a:r>
              <a:rPr lang="en-GB" altLang="en-US" sz="1400" dirty="0" err="1"/>
              <a:t>način</a:t>
            </a:r>
            <a:r>
              <a:rPr lang="en-GB" altLang="en-US" sz="1400" dirty="0"/>
              <a:t> </a:t>
            </a:r>
            <a:r>
              <a:rPr lang="en-GB" altLang="en-US" sz="1400" dirty="0" err="1"/>
              <a:t>zavarovanja</a:t>
            </a:r>
            <a:r>
              <a:rPr lang="en-GB" altLang="en-US" sz="1400" dirty="0"/>
              <a:t> s </a:t>
            </a:r>
            <a:r>
              <a:rPr lang="en-GB" altLang="en-US" sz="1400" dirty="0" err="1"/>
              <a:t>klavzulo</a:t>
            </a:r>
            <a:r>
              <a:rPr lang="en-GB" altLang="en-US" sz="1400" dirty="0"/>
              <a:t> </a:t>
            </a:r>
            <a:r>
              <a:rPr lang="en-GB" altLang="en-US" sz="1400" dirty="0" err="1"/>
              <a:t>na</a:t>
            </a:r>
            <a:r>
              <a:rPr lang="en-GB" altLang="en-US" sz="1400" dirty="0"/>
              <a:t> </a:t>
            </a:r>
            <a:r>
              <a:rPr lang="en-GB" altLang="en-US" sz="1400" dirty="0" err="1"/>
              <a:t>osnovni</a:t>
            </a:r>
            <a:r>
              <a:rPr lang="en-GB" altLang="en-US" sz="1400" dirty="0"/>
              <a:t> </a:t>
            </a:r>
            <a:r>
              <a:rPr lang="en-GB" altLang="en-US" sz="1400" dirty="0" err="1"/>
              <a:t>polici</a:t>
            </a:r>
            <a:r>
              <a:rPr lang="en-GB" altLang="en-US" sz="1400" dirty="0"/>
              <a:t>, da je </a:t>
            </a:r>
            <a:r>
              <a:rPr lang="en-GB" altLang="en-US" sz="1400" dirty="0" err="1"/>
              <a:t>vključena</a:t>
            </a:r>
            <a:r>
              <a:rPr lang="en-GB" altLang="en-US" sz="1400" dirty="0"/>
              <a:t> </a:t>
            </a:r>
            <a:r>
              <a:rPr lang="en-GB" altLang="en-US" sz="1400" dirty="0" err="1"/>
              <a:t>sprememba</a:t>
            </a:r>
            <a:r>
              <a:rPr lang="en-GB" altLang="en-US" sz="1400" dirty="0"/>
              <a:t> do 10% </a:t>
            </a:r>
            <a:r>
              <a:rPr lang="en-GB" altLang="en-US" sz="1400" dirty="0" err="1"/>
              <a:t>vrednosti</a:t>
            </a:r>
            <a:r>
              <a:rPr lang="en-GB" altLang="en-US" sz="1400" dirty="0"/>
              <a:t> </a:t>
            </a:r>
            <a:r>
              <a:rPr lang="en-GB" altLang="en-US" sz="1400" dirty="0" err="1"/>
              <a:t>predmetov</a:t>
            </a:r>
            <a:r>
              <a:rPr lang="en-GB" altLang="en-US" sz="1400" dirty="0"/>
              <a:t> </a:t>
            </a:r>
            <a:r>
              <a:rPr lang="en-GB" altLang="en-US" sz="1400" dirty="0" err="1"/>
              <a:t>zavarovanja</a:t>
            </a:r>
            <a:r>
              <a:rPr lang="en-GB" altLang="en-US" sz="1400" dirty="0"/>
              <a:t> med </a:t>
            </a:r>
            <a:r>
              <a:rPr lang="en-GB" altLang="en-US" sz="1400" dirty="0" err="1"/>
              <a:t>zavarovalnim</a:t>
            </a:r>
            <a:r>
              <a:rPr lang="en-GB" altLang="en-US" sz="1400" dirty="0"/>
              <a:t> </a:t>
            </a:r>
            <a:r>
              <a:rPr lang="en-GB" altLang="en-US" sz="1400" dirty="0" err="1"/>
              <a:t>letom</a:t>
            </a:r>
            <a:r>
              <a:rPr lang="en-GB" altLang="en-US" sz="1400" dirty="0"/>
              <a:t>.</a:t>
            </a:r>
          </a:p>
          <a:p>
            <a:pPr algn="just" eaLnBrk="1" hangingPunct="1">
              <a:defRPr/>
            </a:pPr>
            <a:r>
              <a:rPr lang="en-GB" altLang="en-US" sz="1400" dirty="0" err="1"/>
              <a:t>Zavarovanje</a:t>
            </a:r>
            <a:r>
              <a:rPr lang="en-GB" altLang="en-US" sz="1400" dirty="0"/>
              <a:t> </a:t>
            </a:r>
            <a:r>
              <a:rPr lang="en-GB" altLang="en-US" sz="1400" dirty="0" err="1"/>
              <a:t>potresa</a:t>
            </a:r>
            <a:r>
              <a:rPr lang="en-GB" altLang="en-US" sz="1400" dirty="0"/>
              <a:t> z </a:t>
            </a:r>
            <a:r>
              <a:rPr lang="en-GB" altLang="en-US" sz="1400" dirty="0" err="1"/>
              <a:t>izbrano</a:t>
            </a:r>
            <a:r>
              <a:rPr lang="en-GB" altLang="en-US" sz="1400" dirty="0"/>
              <a:t> </a:t>
            </a:r>
            <a:r>
              <a:rPr lang="en-GB" altLang="en-US" sz="1400" dirty="0" err="1"/>
              <a:t>odbitno</a:t>
            </a:r>
            <a:r>
              <a:rPr lang="en-GB" altLang="en-US" sz="1400" dirty="0"/>
              <a:t> </a:t>
            </a:r>
            <a:r>
              <a:rPr lang="en-GB" altLang="en-US" sz="1400" dirty="0" err="1"/>
              <a:t>franšizo</a:t>
            </a:r>
            <a:r>
              <a:rPr lang="en-GB" altLang="en-US" sz="1400" dirty="0"/>
              <a:t> (2% </a:t>
            </a:r>
            <a:r>
              <a:rPr lang="en-GB" altLang="en-US" sz="1400" dirty="0" err="1"/>
              <a:t>ali</a:t>
            </a:r>
            <a:r>
              <a:rPr lang="en-GB" altLang="en-US" sz="1400" dirty="0"/>
              <a:t> 5% </a:t>
            </a:r>
            <a:r>
              <a:rPr lang="en-GB" altLang="en-US" sz="1400" dirty="0" err="1"/>
              <a:t>ali</a:t>
            </a:r>
            <a:r>
              <a:rPr lang="en-GB" altLang="en-US" sz="1400" dirty="0"/>
              <a:t> 10%) od </a:t>
            </a:r>
            <a:r>
              <a:rPr lang="en-GB" altLang="en-US" sz="1400" dirty="0" err="1"/>
              <a:t>zavarovalne</a:t>
            </a:r>
            <a:r>
              <a:rPr lang="en-GB" altLang="en-US" sz="1400" dirty="0"/>
              <a:t> </a:t>
            </a:r>
            <a:r>
              <a:rPr lang="en-GB" altLang="en-US" sz="1400" dirty="0" err="1"/>
              <a:t>vsote</a:t>
            </a:r>
            <a:r>
              <a:rPr lang="en-GB" altLang="en-US" sz="1400" dirty="0"/>
              <a:t> </a:t>
            </a:r>
            <a:r>
              <a:rPr lang="en-GB" altLang="en-US" sz="1400" dirty="0" err="1"/>
              <a:t>predmeta</a:t>
            </a:r>
            <a:r>
              <a:rPr lang="en-GB" altLang="en-US" sz="1400" dirty="0"/>
              <a:t> </a:t>
            </a:r>
            <a:r>
              <a:rPr lang="en-GB" altLang="en-US" sz="1400" dirty="0" err="1"/>
              <a:t>zavarovanja</a:t>
            </a:r>
            <a:r>
              <a:rPr lang="en-GB" altLang="en-US" sz="1400" dirty="0"/>
              <a:t>.</a:t>
            </a:r>
          </a:p>
          <a:p>
            <a:pPr algn="just" eaLnBrk="1" hangingPunct="1">
              <a:defRPr/>
            </a:pPr>
            <a:r>
              <a:rPr lang="en-GB" altLang="en-US" sz="1400" dirty="0" err="1"/>
              <a:t>Preučiti</a:t>
            </a:r>
            <a:r>
              <a:rPr lang="en-GB" altLang="en-US" sz="1400" dirty="0"/>
              <a:t> </a:t>
            </a:r>
            <a:r>
              <a:rPr lang="en-GB" altLang="en-US" sz="1400" dirty="0" err="1"/>
              <a:t>vključitev</a:t>
            </a:r>
            <a:r>
              <a:rPr lang="en-GB" altLang="en-US" sz="1400" dirty="0"/>
              <a:t> v </a:t>
            </a:r>
            <a:r>
              <a:rPr lang="en-GB" altLang="en-US" sz="1400" dirty="0" err="1"/>
              <a:t>zavarovalno</a:t>
            </a:r>
            <a:r>
              <a:rPr lang="en-GB" altLang="en-US" sz="1400" dirty="0"/>
              <a:t> </a:t>
            </a:r>
            <a:r>
              <a:rPr lang="en-GB" altLang="en-US" sz="1400" dirty="0" err="1"/>
              <a:t>kritje</a:t>
            </a:r>
            <a:r>
              <a:rPr lang="en-GB" altLang="en-US" sz="1400" dirty="0"/>
              <a:t> za </a:t>
            </a:r>
            <a:r>
              <a:rPr lang="en-GB" altLang="en-US" sz="1400" dirty="0" err="1"/>
              <a:t>temeljne</a:t>
            </a:r>
            <a:r>
              <a:rPr lang="en-GB" altLang="en-US" sz="1400" dirty="0"/>
              <a:t> </a:t>
            </a:r>
            <a:r>
              <a:rPr lang="en-GB" altLang="en-US" sz="1400" dirty="0" err="1"/>
              <a:t>požarne</a:t>
            </a:r>
            <a:r>
              <a:rPr lang="en-GB" altLang="en-US" sz="1400" dirty="0"/>
              <a:t> </a:t>
            </a:r>
            <a:r>
              <a:rPr lang="en-GB" altLang="en-US" sz="1400" dirty="0" err="1"/>
              <a:t>nevarnosti</a:t>
            </a:r>
            <a:r>
              <a:rPr lang="en-GB" altLang="en-US" sz="1400" dirty="0"/>
              <a:t> za </a:t>
            </a:r>
            <a:r>
              <a:rPr lang="en-GB" altLang="en-US" sz="1400" dirty="0" err="1"/>
              <a:t>vse</a:t>
            </a:r>
            <a:r>
              <a:rPr lang="en-GB" altLang="en-US" sz="1400" dirty="0"/>
              <a:t> </a:t>
            </a:r>
            <a:r>
              <a:rPr lang="en-GB" altLang="en-US" sz="1400" dirty="0" err="1"/>
              <a:t>predmete</a:t>
            </a:r>
            <a:r>
              <a:rPr lang="en-GB" altLang="en-US" sz="1400" dirty="0"/>
              <a:t> </a:t>
            </a:r>
            <a:r>
              <a:rPr lang="en-GB" altLang="en-US" sz="1400" dirty="0" err="1"/>
              <a:t>zavarovanja</a:t>
            </a:r>
            <a:r>
              <a:rPr lang="en-GB" altLang="en-US" sz="1400" dirty="0"/>
              <a:t>.</a:t>
            </a:r>
          </a:p>
          <a:p>
            <a:pPr algn="just" eaLnBrk="1" hangingPunct="1">
              <a:defRPr/>
            </a:pPr>
            <a:r>
              <a:rPr lang="en-GB" altLang="en-US" sz="1400" dirty="0" err="1"/>
              <a:t>Preveriti</a:t>
            </a:r>
            <a:r>
              <a:rPr lang="sl-SI" altLang="en-US" sz="1400" dirty="0"/>
              <a:t>,</a:t>
            </a:r>
            <a:r>
              <a:rPr lang="en-GB" altLang="en-US" sz="1400" dirty="0"/>
              <a:t> </a:t>
            </a:r>
            <a:r>
              <a:rPr lang="en-GB" altLang="en-US" sz="1400" dirty="0" err="1"/>
              <a:t>ali</a:t>
            </a:r>
            <a:r>
              <a:rPr lang="en-GB" altLang="en-US" sz="1400" dirty="0"/>
              <a:t> </a:t>
            </a:r>
            <a:r>
              <a:rPr lang="en-GB" altLang="en-US" sz="1400" dirty="0" err="1"/>
              <a:t>obstajajo</a:t>
            </a:r>
            <a:r>
              <a:rPr lang="en-GB" altLang="en-US" sz="1400" dirty="0"/>
              <a:t> </a:t>
            </a:r>
            <a:r>
              <a:rPr lang="en-GB" altLang="en-US" sz="1400" dirty="0" err="1"/>
              <a:t>tudi</a:t>
            </a:r>
            <a:r>
              <a:rPr lang="en-GB" altLang="en-US" sz="1400" dirty="0"/>
              <a:t> </a:t>
            </a:r>
            <a:r>
              <a:rPr lang="en-GB" altLang="en-US" sz="1400" dirty="0" err="1"/>
              <a:t>predmeti</a:t>
            </a:r>
            <a:r>
              <a:rPr lang="en-GB" altLang="en-US" sz="1400" dirty="0"/>
              <a:t> </a:t>
            </a:r>
            <a:r>
              <a:rPr lang="en-GB" altLang="en-US" sz="1400" dirty="0" err="1"/>
              <a:t>zavarovanja</a:t>
            </a:r>
            <a:r>
              <a:rPr lang="en-GB" altLang="en-US" sz="1400" dirty="0"/>
              <a:t> </a:t>
            </a:r>
            <a:r>
              <a:rPr lang="en-GB" altLang="en-US" sz="1400" dirty="0" err="1"/>
              <a:t>na</a:t>
            </a:r>
            <a:r>
              <a:rPr lang="en-GB" altLang="en-US" sz="1400" dirty="0"/>
              <a:t> </a:t>
            </a:r>
            <a:r>
              <a:rPr lang="en-GB" altLang="en-US" sz="1400" dirty="0" err="1"/>
              <a:t>prostem</a:t>
            </a:r>
            <a:r>
              <a:rPr lang="en-GB" altLang="en-US" sz="1400" dirty="0"/>
              <a:t>. </a:t>
            </a:r>
          </a:p>
          <a:p>
            <a:pPr algn="just" eaLnBrk="1" hangingPunct="1">
              <a:defRPr/>
            </a:pPr>
            <a:r>
              <a:rPr lang="en-GB" altLang="en-US" sz="1400" dirty="0" err="1"/>
              <a:t>Preučiti</a:t>
            </a:r>
            <a:r>
              <a:rPr lang="en-GB" altLang="en-US" sz="1400" dirty="0"/>
              <a:t> </a:t>
            </a:r>
            <a:r>
              <a:rPr lang="en-GB" altLang="en-US" sz="1400" dirty="0" err="1"/>
              <a:t>vključitev</a:t>
            </a:r>
            <a:r>
              <a:rPr lang="en-GB" altLang="en-US" sz="1400" dirty="0"/>
              <a:t> </a:t>
            </a:r>
            <a:r>
              <a:rPr lang="en-GB" altLang="en-US" sz="1400" dirty="0" err="1"/>
              <a:t>vseh</a:t>
            </a:r>
            <a:r>
              <a:rPr lang="en-GB" altLang="en-US" sz="1400" dirty="0"/>
              <a:t> </a:t>
            </a:r>
            <a:r>
              <a:rPr lang="en-GB" altLang="en-US" sz="1400" dirty="0" err="1"/>
              <a:t>dodatnih</a:t>
            </a:r>
            <a:r>
              <a:rPr lang="en-GB" altLang="en-US" sz="1400" dirty="0"/>
              <a:t> </a:t>
            </a:r>
            <a:r>
              <a:rPr lang="en-GB" altLang="en-US" sz="1400" dirty="0" err="1"/>
              <a:t>požarnih</a:t>
            </a:r>
            <a:r>
              <a:rPr lang="en-GB" altLang="en-US" sz="1400" dirty="0"/>
              <a:t> </a:t>
            </a:r>
            <a:r>
              <a:rPr lang="en-GB" altLang="en-US" sz="1400" dirty="0" err="1"/>
              <a:t>nevarnosti</a:t>
            </a:r>
            <a:r>
              <a:rPr lang="en-GB" altLang="en-US" sz="1400" dirty="0"/>
              <a:t> z </a:t>
            </a:r>
            <a:r>
              <a:rPr lang="en-GB" altLang="en-US" sz="1400" dirty="0" err="1"/>
              <a:t>ustreznim</a:t>
            </a:r>
            <a:r>
              <a:rPr lang="en-GB" altLang="en-US" sz="1400" dirty="0"/>
              <a:t> </a:t>
            </a:r>
            <a:r>
              <a:rPr lang="en-GB" altLang="en-US" sz="1400" dirty="0" err="1"/>
              <a:t>načinom</a:t>
            </a:r>
            <a:r>
              <a:rPr lang="en-GB" altLang="en-US" sz="1400" dirty="0"/>
              <a:t> </a:t>
            </a:r>
            <a:r>
              <a:rPr lang="en-GB" altLang="en-US" sz="1400" dirty="0" err="1"/>
              <a:t>zavarovanja</a:t>
            </a:r>
            <a:r>
              <a:rPr lang="en-GB" altLang="en-US" sz="1400" dirty="0"/>
              <a:t>. </a:t>
            </a:r>
          </a:p>
          <a:p>
            <a:pPr algn="just" eaLnBrk="1" hangingPunct="1">
              <a:defRPr/>
            </a:pPr>
            <a:r>
              <a:rPr lang="en-GB" altLang="en-US" sz="1400" dirty="0" err="1"/>
              <a:t>Preveriti</a:t>
            </a:r>
            <a:r>
              <a:rPr lang="sl-SI" altLang="en-US" sz="1400" dirty="0"/>
              <a:t>,</a:t>
            </a:r>
            <a:r>
              <a:rPr lang="en-GB" altLang="en-US" sz="1400" dirty="0"/>
              <a:t> </a:t>
            </a:r>
            <a:r>
              <a:rPr lang="en-GB" altLang="en-US" sz="1400" dirty="0" err="1"/>
              <a:t>kakšni</a:t>
            </a:r>
            <a:r>
              <a:rPr lang="en-GB" altLang="en-US" sz="1400" dirty="0"/>
              <a:t> so </a:t>
            </a:r>
            <a:r>
              <a:rPr lang="en-GB" altLang="en-US" sz="1400" dirty="0" err="1"/>
              <a:t>nameščeni</a:t>
            </a:r>
            <a:r>
              <a:rPr lang="en-GB" altLang="en-US" sz="1400" dirty="0"/>
              <a:t> </a:t>
            </a:r>
            <a:r>
              <a:rPr lang="en-GB" altLang="en-US" sz="1400" dirty="0" err="1"/>
              <a:t>varstveni</a:t>
            </a:r>
            <a:r>
              <a:rPr lang="en-GB" altLang="en-US" sz="1400" dirty="0"/>
              <a:t> in </a:t>
            </a:r>
            <a:r>
              <a:rPr lang="en-GB" altLang="en-US" sz="1400" dirty="0" err="1"/>
              <a:t>zaščitni</a:t>
            </a:r>
            <a:r>
              <a:rPr lang="en-GB" altLang="en-US" sz="1400" dirty="0"/>
              <a:t> </a:t>
            </a:r>
            <a:r>
              <a:rPr lang="en-GB" altLang="en-US" sz="1400" dirty="0" err="1"/>
              <a:t>ukrepi</a:t>
            </a:r>
            <a:r>
              <a:rPr lang="en-GB" altLang="en-US" sz="1400" dirty="0"/>
              <a:t>, in/</a:t>
            </a:r>
            <a:r>
              <a:rPr lang="en-GB" altLang="en-US" sz="1400" dirty="0" err="1"/>
              <a:t>ali</a:t>
            </a:r>
            <a:r>
              <a:rPr lang="en-GB" altLang="en-US" sz="1400" dirty="0"/>
              <a:t> so v </a:t>
            </a:r>
            <a:r>
              <a:rPr lang="en-GB" altLang="en-US" sz="1400" dirty="0" err="1"/>
              <a:t>funkciji</a:t>
            </a:r>
            <a:r>
              <a:rPr lang="en-GB" altLang="en-US" sz="1400" dirty="0"/>
              <a:t>. </a:t>
            </a:r>
          </a:p>
          <a:p>
            <a:pPr algn="just" eaLnBrk="1" hangingPunct="1">
              <a:defRPr/>
            </a:pPr>
            <a:r>
              <a:rPr lang="en-GB" altLang="en-US" sz="1400" dirty="0" err="1"/>
              <a:t>Pozorn</a:t>
            </a:r>
            <a:r>
              <a:rPr lang="sl-SI" altLang="en-US" sz="1400" dirty="0"/>
              <a:t>a</a:t>
            </a:r>
            <a:r>
              <a:rPr lang="en-GB" altLang="en-US" sz="1400" dirty="0"/>
              <a:t> </a:t>
            </a:r>
            <a:r>
              <a:rPr lang="en-GB" altLang="en-US" sz="1400" dirty="0" err="1"/>
              <a:t>preučitev</a:t>
            </a:r>
            <a:r>
              <a:rPr lang="en-GB" altLang="en-US" sz="1400" dirty="0"/>
              <a:t> </a:t>
            </a:r>
            <a:r>
              <a:rPr lang="en-GB" altLang="en-US" sz="1400" dirty="0" err="1"/>
              <a:t>izključitve</a:t>
            </a:r>
            <a:r>
              <a:rPr lang="en-GB" altLang="en-US" sz="1400" dirty="0"/>
              <a:t> in </a:t>
            </a:r>
            <a:r>
              <a:rPr lang="en-GB" altLang="en-US" sz="1400" dirty="0" err="1"/>
              <a:t>omejitve</a:t>
            </a:r>
            <a:r>
              <a:rPr lang="en-GB" altLang="en-US" sz="1400" dirty="0"/>
              <a:t>, ki </a:t>
            </a:r>
            <a:r>
              <a:rPr lang="en-GB" altLang="en-US" sz="1400" dirty="0" err="1"/>
              <a:t>jih</a:t>
            </a:r>
            <a:r>
              <a:rPr lang="en-GB" altLang="en-US" sz="1400" dirty="0"/>
              <a:t> </a:t>
            </a:r>
            <a:r>
              <a:rPr lang="en-GB" altLang="en-US" sz="1400" dirty="0" err="1"/>
              <a:t>navaja</a:t>
            </a:r>
            <a:r>
              <a:rPr lang="en-GB" altLang="en-US" sz="1400" dirty="0"/>
              <a:t> </a:t>
            </a:r>
            <a:r>
              <a:rPr lang="en-GB" altLang="en-US" sz="1400" dirty="0" err="1"/>
              <a:t>zavarovalnica</a:t>
            </a:r>
            <a:r>
              <a:rPr lang="en-GB" altLang="en-US" sz="1400" dirty="0"/>
              <a:t> v</a:t>
            </a:r>
            <a:r>
              <a:rPr lang="sl-SI" altLang="en-US" sz="1400" dirty="0"/>
              <a:t>/</a:t>
            </a:r>
            <a:r>
              <a:rPr lang="en-GB" altLang="en-US" sz="1400" dirty="0" err="1"/>
              <a:t>na</a:t>
            </a:r>
            <a:r>
              <a:rPr lang="en-GB" altLang="en-US" sz="1400" dirty="0"/>
              <a:t> </a:t>
            </a:r>
            <a:r>
              <a:rPr lang="en-GB" altLang="en-US" sz="1400" dirty="0" err="1"/>
              <a:t>polici</a:t>
            </a:r>
            <a:r>
              <a:rPr lang="en-GB" altLang="en-US" sz="1400" dirty="0"/>
              <a:t> </a:t>
            </a:r>
            <a:r>
              <a:rPr lang="en-GB" altLang="en-US" sz="1400" dirty="0" err="1"/>
              <a:t>navedenih</a:t>
            </a:r>
            <a:r>
              <a:rPr lang="en-GB" altLang="en-US" sz="1400" dirty="0"/>
              <a:t> </a:t>
            </a:r>
            <a:r>
              <a:rPr lang="en-GB" altLang="en-US" sz="1400" dirty="0" err="1"/>
              <a:t>pogojih</a:t>
            </a:r>
            <a:r>
              <a:rPr lang="en-GB" altLang="en-US" sz="1400" dirty="0"/>
              <a:t>.</a:t>
            </a:r>
            <a:endParaRPr lang="en-GB" altLang="en-US" sz="2400" dirty="0"/>
          </a:p>
        </p:txBody>
      </p:sp>
    </p:spTree>
    <p:extLst>
      <p:ext uri="{BB962C8B-B14F-4D97-AF65-F5344CB8AC3E}">
        <p14:creationId xmlns:p14="http://schemas.microsoft.com/office/powerpoint/2010/main" val="3021491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84CC22D-930C-2AD6-9171-E567A4E20285}"/>
              </a:ext>
            </a:extLst>
          </p:cNvPr>
          <p:cNvSpPr>
            <a:spLocks noGrp="1"/>
          </p:cNvSpPr>
          <p:nvPr>
            <p:ph type="title"/>
          </p:nvPr>
        </p:nvSpPr>
        <p:spPr>
          <a:xfrm>
            <a:off x="1057275" y="274638"/>
            <a:ext cx="7619181" cy="2002234"/>
          </a:xfrm>
        </p:spPr>
        <p:txBody>
          <a:bodyPr/>
          <a:lstStyle/>
          <a:p>
            <a:r>
              <a:rPr lang="sl-SI" altLang="en-US" dirty="0"/>
              <a:t>P</a:t>
            </a:r>
            <a:r>
              <a:rPr lang="sl-SI" altLang="en-US" sz="4000" dirty="0"/>
              <a:t>redlog za obvezno zavarovanje stavbe kot celote za večstanovanjske stavbe</a:t>
            </a:r>
            <a:endParaRPr lang="sl-SI" dirty="0"/>
          </a:p>
        </p:txBody>
      </p:sp>
      <p:sp>
        <p:nvSpPr>
          <p:cNvPr id="3" name="Označba mesta vsebine 2">
            <a:extLst>
              <a:ext uri="{FF2B5EF4-FFF2-40B4-BE49-F238E27FC236}">
                <a16:creationId xmlns:a16="http://schemas.microsoft.com/office/drawing/2014/main" id="{51989507-5248-591B-757C-B55D7002B943}"/>
              </a:ext>
            </a:extLst>
          </p:cNvPr>
          <p:cNvSpPr>
            <a:spLocks noGrp="1"/>
          </p:cNvSpPr>
          <p:nvPr>
            <p:ph idx="1"/>
          </p:nvPr>
        </p:nvSpPr>
        <p:spPr>
          <a:xfrm>
            <a:off x="1057275" y="2492896"/>
            <a:ext cx="7475165" cy="3633267"/>
          </a:xfrm>
        </p:spPr>
        <p:txBody>
          <a:bodyPr/>
          <a:lstStyle/>
          <a:p>
            <a:pPr marL="0" indent="0" algn="just">
              <a:buNone/>
            </a:pPr>
            <a:r>
              <a:rPr lang="sl-SI" sz="1600" dirty="0"/>
              <a:t>Verjetno še nekaj časa na zakonski ravni ne bo sprememb oziroma sprejeta zakonska obveznost sklenitve osnovnega zavarovalnega programa, kljub temu, da gre za zelo pomembno zadevo iz vidika posameznega etažnega lastnika, saj v kolikor določena posamezna etažna lastnina ni zavarovana je zelo težko sanirati nastalo škodo - brez sanacije spodnjega nadstropja v primeru večje škode ni mogoče sanirati višjega nadstropja – oziroma "zgradbe kot celote", kar naj bi bil tudi osrednji namen tovrstnega zavarovanja, ki ga etažni lastniki sklepajo preko upravnika. Z vidika države v primeru katastrofalnih, množičnih, elementarnih škod, ki lahko zajamejo tudi večja območja (npr. potres, vihar, toča, itd.) obstaja tudi verjetnost, da tudi s proračunskimi sredstvi države in/ali lokalne skupnosti ne bi bilo možno v razumnem času sanirati nastale škode. Ob tem pa je potrebno tudi upoštevati načelo, da se za </a:t>
            </a:r>
            <a:r>
              <a:rPr lang="sl-SI" sz="1600" dirty="0" err="1"/>
              <a:t>zavarovarljiva</a:t>
            </a:r>
            <a:r>
              <a:rPr lang="sl-SI" sz="1600" dirty="0"/>
              <a:t> tveganja naj ne bi uporabljala zadevna proračunska sredstva. </a:t>
            </a:r>
          </a:p>
          <a:p>
            <a:pPr marL="0" indent="0">
              <a:buNone/>
            </a:pPr>
            <a:endParaRPr lang="sl-SI" dirty="0"/>
          </a:p>
        </p:txBody>
      </p:sp>
    </p:spTree>
    <p:extLst>
      <p:ext uri="{BB962C8B-B14F-4D97-AF65-F5344CB8AC3E}">
        <p14:creationId xmlns:p14="http://schemas.microsoft.com/office/powerpoint/2010/main" val="2528962371"/>
      </p:ext>
    </p:extLst>
  </p:cSld>
  <p:clrMapOvr>
    <a:masterClrMapping/>
  </p:clrMapOvr>
</p:sld>
</file>

<file path=ppt/theme/theme1.xml><?xml version="1.0" encoding="utf-8"?>
<a:theme xmlns:a="http://schemas.openxmlformats.org/drawingml/2006/main" name="Privzeti načrt">
  <a:themeElements>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ivzeti načr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rivzeti nač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ivzeti nač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ivzeti nač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ivzeti nač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ivzeti nač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ivzeti nač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ivzeti načr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ivzeti nač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ivzeti nač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ivzeti nač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ivzeti nač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ivzeti nač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6CFF438AEB40141B65AE019EE6FC4EB" ma:contentTypeVersion="17" ma:contentTypeDescription="Ustvari nov dokument." ma:contentTypeScope="" ma:versionID="e5caba4aea65e89c68e96de9c44d5bf5">
  <xsd:schema xmlns:xsd="http://www.w3.org/2001/XMLSchema" xmlns:xs="http://www.w3.org/2001/XMLSchema" xmlns:p="http://schemas.microsoft.com/office/2006/metadata/properties" xmlns:ns2="4ed11430-853b-4a7b-8750-5408e2d387a9" xmlns:ns3="d077d32f-1c4e-4c8c-ab83-d432997fa1dd" targetNamespace="http://schemas.microsoft.com/office/2006/metadata/properties" ma:root="true" ma:fieldsID="16cb170de682de78bf1e3478de82f64c" ns2:_="" ns3:_="">
    <xsd:import namespace="4ed11430-853b-4a7b-8750-5408e2d387a9"/>
    <xsd:import namespace="d077d32f-1c4e-4c8c-ab83-d432997fa1d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ed11430-853b-4a7b-8750-5408e2d387a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Oznake slike" ma:readOnly="false" ma:fieldId="{5cf76f15-5ced-4ddc-b409-7134ff3c332f}" ma:taxonomyMulti="true" ma:sspId="74e670e0-036f-40c5-a94b-014558db02e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77d32f-1c4e-4c8c-ab83-d432997fa1dd" elementFormDefault="qualified">
    <xsd:import namespace="http://schemas.microsoft.com/office/2006/documentManagement/types"/>
    <xsd:import namespace="http://schemas.microsoft.com/office/infopath/2007/PartnerControls"/>
    <xsd:element name="SharedWithUsers" ma:index="16" nillable="true" ma:displayName="V skupni rabi z"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V skupni rabi s podrobnostmi" ma:internalName="SharedWithDetails" ma:readOnly="true">
      <xsd:simpleType>
        <xsd:restriction base="dms:Note">
          <xsd:maxLength value="255"/>
        </xsd:restriction>
      </xsd:simpleType>
    </xsd:element>
    <xsd:element name="TaxCatchAll" ma:index="23" nillable="true" ma:displayName="Taxonomy Catch All Column" ma:hidden="true" ma:list="{4f02bccd-0425-4cfb-ba4d-5d93d0bc6958}" ma:internalName="TaxCatchAll" ma:showField="CatchAllData" ma:web="d077d32f-1c4e-4c8c-ab83-d432997fa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C8B6738-5AA7-4E8B-8B7C-57371B062F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ed11430-853b-4a7b-8750-5408e2d387a9"/>
    <ds:schemaRef ds:uri="d077d32f-1c4e-4c8c-ab83-d432997fa1d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E364114-32A6-4931-AD66-232E0EC75A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235</TotalTime>
  <Words>764</Words>
  <Application>Microsoft Office PowerPoint</Application>
  <PresentationFormat>Diaprojekcija na zaslonu (4:3)</PresentationFormat>
  <Paragraphs>56</Paragraphs>
  <Slides>7</Slides>
  <Notes>0</Notes>
  <HiddenSlides>0</HiddenSlides>
  <MMClips>0</MMClips>
  <ScaleCrop>false</ScaleCrop>
  <HeadingPairs>
    <vt:vector size="6" baseType="variant">
      <vt:variant>
        <vt:lpstr>Uporabljene pisave</vt:lpstr>
      </vt:variant>
      <vt:variant>
        <vt:i4>2</vt:i4>
      </vt:variant>
      <vt:variant>
        <vt:lpstr>Tema</vt:lpstr>
      </vt:variant>
      <vt:variant>
        <vt:i4>1</vt:i4>
      </vt:variant>
      <vt:variant>
        <vt:lpstr>Naslovi diapozitivov</vt:lpstr>
      </vt:variant>
      <vt:variant>
        <vt:i4>7</vt:i4>
      </vt:variant>
    </vt:vector>
  </HeadingPairs>
  <TitlesOfParts>
    <vt:vector size="10" baseType="lpstr">
      <vt:lpstr>Arial</vt:lpstr>
      <vt:lpstr>Wingdings</vt:lpstr>
      <vt:lpstr>Privzeti načrt</vt:lpstr>
      <vt:lpstr>PowerPointova predstavitev</vt:lpstr>
      <vt:lpstr>Zavarovanje</vt:lpstr>
      <vt:lpstr>Priprava zavarovalnega programa</vt:lpstr>
      <vt:lpstr>Priprava zavarovalnega programa</vt:lpstr>
      <vt:lpstr>Zavarovalna vsota</vt:lpstr>
      <vt:lpstr> Zavarovancem predlagamo: </vt:lpstr>
      <vt:lpstr>Predlog za obvezno zavarovanje stavbe kot celote za večstanovanjske stavbe</vt:lpstr>
    </vt:vector>
  </TitlesOfParts>
  <Company>KRIK AKSUM d.o.o.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KRIK AKSUM Zavarovalno posredniška družba d.o.o. - Miro Zor</dc:creator>
  <cp:lastModifiedBy>Miro Zorec</cp:lastModifiedBy>
  <cp:revision>17</cp:revision>
  <cp:lastPrinted>2023-11-13T13:14:12Z</cp:lastPrinted>
  <dcterms:created xsi:type="dcterms:W3CDTF">2018-09-24T13:04:37Z</dcterms:created>
  <dcterms:modified xsi:type="dcterms:W3CDTF">2023-11-13T13:14:16Z</dcterms:modified>
</cp:coreProperties>
</file>